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15"/>
  </p:notesMasterIdLst>
  <p:handoutMasterIdLst>
    <p:handoutMasterId r:id="rId16"/>
  </p:handoutMasterIdLst>
  <p:sldIdLst>
    <p:sldId id="306" r:id="rId3"/>
    <p:sldId id="378" r:id="rId4"/>
    <p:sldId id="382" r:id="rId5"/>
    <p:sldId id="384" r:id="rId6"/>
    <p:sldId id="385" r:id="rId7"/>
    <p:sldId id="386" r:id="rId8"/>
    <p:sldId id="387" r:id="rId9"/>
    <p:sldId id="388" r:id="rId10"/>
    <p:sldId id="389" r:id="rId11"/>
    <p:sldId id="390" r:id="rId12"/>
    <p:sldId id="379" r:id="rId13"/>
    <p:sldId id="377" r:id="rId14"/>
  </p:sldIdLst>
  <p:sldSz cx="9144000" cy="6858000" type="screen4x3"/>
  <p:notesSz cx="6858000" cy="9296400"/>
  <p:defaultTextStyle>
    <a:defPPr>
      <a:defRPr lang="en-US"/>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CCFFCC"/>
    <a:srgbClr val="99FFCC"/>
    <a:srgbClr val="FF3300"/>
    <a:srgbClr val="66FF33"/>
    <a:srgbClr val="FFFF00"/>
    <a:srgbClr val="00FF00"/>
    <a:srgbClr val="00CC99"/>
    <a:srgbClr val="F8F8F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4" autoAdjust="0"/>
    <p:restoredTop sz="89858" autoAdjust="0"/>
  </p:normalViewPr>
  <p:slideViewPr>
    <p:cSldViewPr>
      <p:cViewPr varScale="1">
        <p:scale>
          <a:sx n="64" d="100"/>
          <a:sy n="64" d="100"/>
        </p:scale>
        <p:origin x="-108" y="-1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200"/>
    </p:cViewPr>
  </p:sorterViewPr>
  <p:notesViewPr>
    <p:cSldViewPr>
      <p:cViewPr>
        <p:scale>
          <a:sx n="75" d="100"/>
          <a:sy n="75" d="100"/>
        </p:scale>
        <p:origin x="-2136" y="-204"/>
      </p:cViewPr>
      <p:guideLst>
        <p:guide orient="horz" pos="2929"/>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22" tIns="45713" rIns="91422" bIns="45713" numCol="1" anchor="t" anchorCtr="0" compatLnSpc="1">
            <a:prstTxWarp prst="textNoShape">
              <a:avLst/>
            </a:prstTxWarp>
          </a:bodyPr>
          <a:lstStyle>
            <a:lvl1pPr algn="l">
              <a:defRPr sz="1400"/>
            </a:lvl1pPr>
          </a:lstStyle>
          <a:p>
            <a:pPr>
              <a:defRPr/>
            </a:pPr>
            <a:r>
              <a:rPr lang="en-US"/>
              <a:t>Intro to RPT-103</a:t>
            </a:r>
          </a:p>
          <a:p>
            <a:pPr>
              <a:defRPr/>
            </a:pPr>
            <a:r>
              <a:rPr lang="en-US"/>
              <a:t>Radiation Fundamentals</a:t>
            </a:r>
          </a:p>
        </p:txBody>
      </p:sp>
      <p:sp>
        <p:nvSpPr>
          <p:cNvPr id="83971" name="Rectangle 3"/>
          <p:cNvSpPr>
            <a:spLocks noGrp="1" noChangeArrowheads="1"/>
          </p:cNvSpPr>
          <p:nvPr>
            <p:ph type="dt" sz="quarter" idx="1"/>
          </p:nvPr>
        </p:nvSpPr>
        <p:spPr bwMode="auto">
          <a:xfrm>
            <a:off x="3886200" y="0"/>
            <a:ext cx="2971800" cy="461963"/>
          </a:xfrm>
          <a:prstGeom prst="rect">
            <a:avLst/>
          </a:prstGeom>
          <a:noFill/>
          <a:ln w="9525">
            <a:noFill/>
            <a:miter lim="800000"/>
            <a:headEnd/>
            <a:tailEnd/>
          </a:ln>
          <a:effectLst/>
        </p:spPr>
        <p:txBody>
          <a:bodyPr vert="horz" wrap="square" lIns="91422" tIns="45713" rIns="91422" bIns="45713" numCol="1" anchor="t" anchorCtr="0" compatLnSpc="1">
            <a:prstTxWarp prst="textNoShape">
              <a:avLst/>
            </a:prstTxWarp>
          </a:bodyPr>
          <a:lstStyle>
            <a:lvl1pPr algn="r">
              <a:defRPr sz="1200"/>
            </a:lvl1pPr>
          </a:lstStyle>
          <a:p>
            <a:pPr>
              <a:defRPr/>
            </a:pPr>
            <a:fld id="{9B097BAC-CD45-4D00-B143-12FD9289450E}" type="datetime1">
              <a:rPr lang="en-US"/>
              <a:pPr>
                <a:defRPr/>
              </a:pPr>
              <a:t>4/8/2011</a:t>
            </a:fld>
            <a:endParaRPr lang="en-US" dirty="0"/>
          </a:p>
        </p:txBody>
      </p:sp>
      <p:sp>
        <p:nvSpPr>
          <p:cNvPr id="83972" name="Rectangle 4"/>
          <p:cNvSpPr>
            <a:spLocks noGrp="1" noChangeArrowheads="1"/>
          </p:cNvSpPr>
          <p:nvPr>
            <p:ph type="ftr" sz="quarter" idx="2"/>
          </p:nvPr>
        </p:nvSpPr>
        <p:spPr bwMode="auto">
          <a:xfrm>
            <a:off x="0" y="8855075"/>
            <a:ext cx="2971800" cy="461963"/>
          </a:xfrm>
          <a:prstGeom prst="rect">
            <a:avLst/>
          </a:prstGeom>
          <a:noFill/>
          <a:ln w="9525">
            <a:noFill/>
            <a:miter lim="800000"/>
            <a:headEnd/>
            <a:tailEnd/>
          </a:ln>
          <a:effectLst/>
        </p:spPr>
        <p:txBody>
          <a:bodyPr vert="horz" wrap="square" lIns="91422" tIns="45713" rIns="91422" bIns="45713" numCol="1" anchor="b" anchorCtr="0" compatLnSpc="1">
            <a:prstTxWarp prst="textNoShape">
              <a:avLst/>
            </a:prstTxWarp>
          </a:bodyPr>
          <a:lstStyle>
            <a:lvl1pPr algn="l">
              <a:defRPr sz="1200"/>
            </a:lvl1pPr>
          </a:lstStyle>
          <a:p>
            <a:pPr>
              <a:defRPr/>
            </a:pPr>
            <a:endParaRPr lang="en-US"/>
          </a:p>
        </p:txBody>
      </p:sp>
      <p:sp>
        <p:nvSpPr>
          <p:cNvPr id="83973" name="Rectangle 5"/>
          <p:cNvSpPr>
            <a:spLocks noGrp="1" noChangeArrowheads="1"/>
          </p:cNvSpPr>
          <p:nvPr>
            <p:ph type="sldNum" sz="quarter" idx="3"/>
          </p:nvPr>
        </p:nvSpPr>
        <p:spPr bwMode="auto">
          <a:xfrm>
            <a:off x="3886200" y="8855075"/>
            <a:ext cx="2971800" cy="461963"/>
          </a:xfrm>
          <a:prstGeom prst="rect">
            <a:avLst/>
          </a:prstGeom>
          <a:noFill/>
          <a:ln w="9525">
            <a:noFill/>
            <a:miter lim="800000"/>
            <a:headEnd/>
            <a:tailEnd/>
          </a:ln>
          <a:effectLst/>
        </p:spPr>
        <p:txBody>
          <a:bodyPr vert="horz" wrap="square" lIns="91422" tIns="45713" rIns="91422" bIns="45713" numCol="1" anchor="b" anchorCtr="0" compatLnSpc="1">
            <a:prstTxWarp prst="textNoShape">
              <a:avLst/>
            </a:prstTxWarp>
          </a:bodyPr>
          <a:lstStyle>
            <a:lvl1pPr algn="r">
              <a:defRPr sz="1200"/>
            </a:lvl1pPr>
          </a:lstStyle>
          <a:p>
            <a:pPr>
              <a:defRPr/>
            </a:pPr>
            <a:fld id="{B340E797-20E8-4E4C-B61D-0A1F2095D404}"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050"/>
          <p:cNvSpPr>
            <a:spLocks noGrp="1" noChangeArrowheads="1"/>
          </p:cNvSpPr>
          <p:nvPr>
            <p:ph type="hdr" sz="quarter"/>
          </p:nvPr>
        </p:nvSpPr>
        <p:spPr bwMode="auto">
          <a:xfrm>
            <a:off x="0" y="0"/>
            <a:ext cx="2994025" cy="461963"/>
          </a:xfrm>
          <a:prstGeom prst="rect">
            <a:avLst/>
          </a:prstGeom>
          <a:noFill/>
          <a:ln w="9525">
            <a:noFill/>
            <a:miter lim="800000"/>
            <a:headEnd/>
            <a:tailEnd/>
          </a:ln>
          <a:effectLst/>
        </p:spPr>
        <p:txBody>
          <a:bodyPr vert="horz" wrap="square" lIns="90555" tIns="45277" rIns="90555" bIns="45277" numCol="1" anchor="t" anchorCtr="0" compatLnSpc="1">
            <a:prstTxWarp prst="textNoShape">
              <a:avLst/>
            </a:prstTxWarp>
          </a:bodyPr>
          <a:lstStyle>
            <a:lvl1pPr algn="l" defTabSz="906463">
              <a:defRPr sz="1200"/>
            </a:lvl1pPr>
          </a:lstStyle>
          <a:p>
            <a:pPr>
              <a:defRPr/>
            </a:pPr>
            <a:endParaRPr lang="en-US"/>
          </a:p>
        </p:txBody>
      </p:sp>
      <p:sp>
        <p:nvSpPr>
          <p:cNvPr id="31747" name="Rectangle 2051"/>
          <p:cNvSpPr>
            <a:spLocks noGrp="1" noChangeArrowheads="1"/>
          </p:cNvSpPr>
          <p:nvPr>
            <p:ph type="dt" idx="1"/>
          </p:nvPr>
        </p:nvSpPr>
        <p:spPr bwMode="auto">
          <a:xfrm>
            <a:off x="3892550" y="0"/>
            <a:ext cx="2995613" cy="461963"/>
          </a:xfrm>
          <a:prstGeom prst="rect">
            <a:avLst/>
          </a:prstGeom>
          <a:noFill/>
          <a:ln w="9525">
            <a:noFill/>
            <a:miter lim="800000"/>
            <a:headEnd/>
            <a:tailEnd/>
          </a:ln>
          <a:effectLst/>
        </p:spPr>
        <p:txBody>
          <a:bodyPr vert="horz" wrap="square" lIns="90555" tIns="45277" rIns="90555" bIns="45277" numCol="1" anchor="t" anchorCtr="0" compatLnSpc="1">
            <a:prstTxWarp prst="textNoShape">
              <a:avLst/>
            </a:prstTxWarp>
          </a:bodyPr>
          <a:lstStyle>
            <a:lvl1pPr algn="r" defTabSz="906463">
              <a:defRPr sz="1200"/>
            </a:lvl1pPr>
          </a:lstStyle>
          <a:p>
            <a:pPr>
              <a:defRPr/>
            </a:pPr>
            <a:fld id="{3FC4EDAA-2804-47F4-BF65-2B1F8FA28722}" type="datetime1">
              <a:rPr lang="en-US"/>
              <a:pPr>
                <a:defRPr/>
              </a:pPr>
              <a:t>4/8/2011</a:t>
            </a:fld>
            <a:endParaRPr lang="en-US" dirty="0"/>
          </a:p>
        </p:txBody>
      </p:sp>
      <p:sp>
        <p:nvSpPr>
          <p:cNvPr id="33796" name="Rectangle 2052"/>
          <p:cNvSpPr>
            <a:spLocks noGrp="1" noRot="1" noChangeAspect="1" noChangeArrowheads="1" noTextEdit="1"/>
          </p:cNvSpPr>
          <p:nvPr>
            <p:ph type="sldImg" idx="2"/>
          </p:nvPr>
        </p:nvSpPr>
        <p:spPr bwMode="auto">
          <a:xfrm>
            <a:off x="1103313" y="693738"/>
            <a:ext cx="4611687" cy="3459162"/>
          </a:xfrm>
          <a:prstGeom prst="rect">
            <a:avLst/>
          </a:prstGeom>
          <a:noFill/>
          <a:ln w="9525">
            <a:solidFill>
              <a:srgbClr val="000000"/>
            </a:solidFill>
            <a:miter lim="800000"/>
            <a:headEnd/>
            <a:tailEnd/>
          </a:ln>
        </p:spPr>
      </p:sp>
      <p:sp>
        <p:nvSpPr>
          <p:cNvPr id="31749" name="Rectangle 2053"/>
          <p:cNvSpPr>
            <a:spLocks noGrp="1" noChangeArrowheads="1"/>
          </p:cNvSpPr>
          <p:nvPr>
            <p:ph type="body" sz="quarter" idx="3"/>
          </p:nvPr>
        </p:nvSpPr>
        <p:spPr bwMode="auto">
          <a:xfrm>
            <a:off x="381000" y="4384675"/>
            <a:ext cx="6096000" cy="4229100"/>
          </a:xfrm>
          <a:prstGeom prst="rect">
            <a:avLst/>
          </a:prstGeom>
          <a:noFill/>
          <a:ln w="9525">
            <a:noFill/>
            <a:miter lim="800000"/>
            <a:headEnd/>
            <a:tailEnd/>
          </a:ln>
          <a:effectLst/>
        </p:spPr>
        <p:txBody>
          <a:bodyPr vert="horz" wrap="square" lIns="90555" tIns="45277" rIns="90555" bIns="45277"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31750" name="Rectangle 2054"/>
          <p:cNvSpPr>
            <a:spLocks noGrp="1" noChangeArrowheads="1"/>
          </p:cNvSpPr>
          <p:nvPr>
            <p:ph type="ftr" sz="quarter" idx="4"/>
          </p:nvPr>
        </p:nvSpPr>
        <p:spPr bwMode="auto">
          <a:xfrm>
            <a:off x="0" y="8843963"/>
            <a:ext cx="2994025" cy="461962"/>
          </a:xfrm>
          <a:prstGeom prst="rect">
            <a:avLst/>
          </a:prstGeom>
          <a:noFill/>
          <a:ln w="9525">
            <a:noFill/>
            <a:miter lim="800000"/>
            <a:headEnd/>
            <a:tailEnd/>
          </a:ln>
          <a:effectLst/>
        </p:spPr>
        <p:txBody>
          <a:bodyPr vert="horz" wrap="square" lIns="90555" tIns="45277" rIns="90555" bIns="45277" numCol="1" anchor="b" anchorCtr="0" compatLnSpc="1">
            <a:prstTxWarp prst="textNoShape">
              <a:avLst/>
            </a:prstTxWarp>
          </a:bodyPr>
          <a:lstStyle>
            <a:lvl1pPr algn="l" defTabSz="906463">
              <a:defRPr sz="1200"/>
            </a:lvl1pPr>
          </a:lstStyle>
          <a:p>
            <a:pPr>
              <a:defRPr/>
            </a:pPr>
            <a:endParaRPr lang="en-US"/>
          </a:p>
        </p:txBody>
      </p:sp>
      <p:sp>
        <p:nvSpPr>
          <p:cNvPr id="31751" name="Rectangle 2055"/>
          <p:cNvSpPr>
            <a:spLocks noGrp="1" noChangeArrowheads="1"/>
          </p:cNvSpPr>
          <p:nvPr>
            <p:ph type="sldNum" sz="quarter" idx="5"/>
          </p:nvPr>
        </p:nvSpPr>
        <p:spPr bwMode="auto">
          <a:xfrm>
            <a:off x="3892550" y="8843963"/>
            <a:ext cx="2995613" cy="461962"/>
          </a:xfrm>
          <a:prstGeom prst="rect">
            <a:avLst/>
          </a:prstGeom>
          <a:noFill/>
          <a:ln w="9525">
            <a:noFill/>
            <a:miter lim="800000"/>
            <a:headEnd/>
            <a:tailEnd/>
          </a:ln>
          <a:effectLst/>
        </p:spPr>
        <p:txBody>
          <a:bodyPr vert="horz" wrap="square" lIns="90555" tIns="45277" rIns="90555" bIns="45277" numCol="1" anchor="b" anchorCtr="0" compatLnSpc="1">
            <a:prstTxWarp prst="textNoShape">
              <a:avLst/>
            </a:prstTxWarp>
          </a:bodyPr>
          <a:lstStyle>
            <a:lvl1pPr algn="r" defTabSz="906463">
              <a:defRPr sz="1200"/>
            </a:lvl1pPr>
          </a:lstStyle>
          <a:p>
            <a:pPr>
              <a:defRPr/>
            </a:pPr>
            <a:fld id="{7249B6D7-3AE9-4EAB-BDC5-5F8D9B5A2F6D}"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000" kern="1200" baseline="0">
        <a:solidFill>
          <a:schemeClr val="tx1"/>
        </a:solidFill>
        <a:latin typeface="Arial" pitchFamily="34" charset="0"/>
        <a:ea typeface="+mn-ea"/>
        <a:cs typeface="+mn-cs"/>
      </a:defRPr>
    </a:lvl1pPr>
    <a:lvl2pPr marL="457200" algn="l" rtl="0" eaLnBrk="0" fontAlgn="base" hangingPunct="0">
      <a:spcBef>
        <a:spcPct val="30000"/>
      </a:spcBef>
      <a:spcAft>
        <a:spcPct val="0"/>
      </a:spcAft>
      <a:defRPr sz="1000" kern="1200" baseline="0">
        <a:solidFill>
          <a:schemeClr val="tx1"/>
        </a:solidFill>
        <a:latin typeface="Arial" pitchFamily="34" charset="0"/>
        <a:ea typeface="+mn-ea"/>
        <a:cs typeface="+mn-cs"/>
      </a:defRPr>
    </a:lvl2pPr>
    <a:lvl3pPr marL="914400" algn="l" rtl="0" eaLnBrk="0" fontAlgn="base" hangingPunct="0">
      <a:spcBef>
        <a:spcPct val="30000"/>
      </a:spcBef>
      <a:spcAft>
        <a:spcPct val="0"/>
      </a:spcAft>
      <a:defRPr sz="1000" kern="1200" baseline="0">
        <a:solidFill>
          <a:schemeClr val="tx1"/>
        </a:solidFill>
        <a:latin typeface="Arial" pitchFamily="34" charset="0"/>
        <a:ea typeface="+mn-ea"/>
        <a:cs typeface="+mn-cs"/>
      </a:defRPr>
    </a:lvl3pPr>
    <a:lvl4pPr marL="1371600" algn="l" rtl="0" eaLnBrk="0" fontAlgn="base" hangingPunct="0">
      <a:spcBef>
        <a:spcPct val="30000"/>
      </a:spcBef>
      <a:spcAft>
        <a:spcPct val="0"/>
      </a:spcAft>
      <a:defRPr sz="1000" kern="1200" baseline="0">
        <a:solidFill>
          <a:schemeClr val="tx1"/>
        </a:solidFill>
        <a:latin typeface="Arial" pitchFamily="34" charset="0"/>
        <a:ea typeface="+mn-ea"/>
        <a:cs typeface="+mn-cs"/>
      </a:defRPr>
    </a:lvl4pPr>
    <a:lvl5pPr marL="1828800" algn="l" rtl="0" eaLnBrk="0" fontAlgn="base" hangingPunct="0">
      <a:spcBef>
        <a:spcPct val="30000"/>
      </a:spcBef>
      <a:spcAft>
        <a:spcPct val="0"/>
      </a:spcAft>
      <a:defRPr sz="1000" kern="1200" baseline="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dirty="0" smtClean="0">
                <a:latin typeface="Arial" charset="0"/>
                <a:cs typeface="Arial" charset="0"/>
              </a:rPr>
              <a:t>RPT-113-4</a:t>
            </a:r>
          </a:p>
          <a:p>
            <a:pPr eaLnBrk="1" hangingPunct="1">
              <a:spcBef>
                <a:spcPct val="0"/>
              </a:spcBef>
            </a:pPr>
            <a:r>
              <a:rPr lang="en-US" dirty="0" smtClean="0">
                <a:latin typeface="Arial" charset="0"/>
                <a:cs typeface="Arial" charset="0"/>
              </a:rPr>
              <a:t>Nuclear Counting Statistics – Part 1</a:t>
            </a:r>
          </a:p>
          <a:p>
            <a:pPr eaLnBrk="1" hangingPunct="1">
              <a:spcBef>
                <a:spcPct val="0"/>
              </a:spcBef>
            </a:pPr>
            <a:r>
              <a:rPr lang="en-US" b="1" dirty="0" smtClean="0">
                <a:latin typeface="Arial" charset="0"/>
                <a:cs typeface="Arial" charset="0"/>
              </a:rPr>
              <a:t>ACAD-08-006</a:t>
            </a:r>
            <a:r>
              <a:rPr lang="en-US" dirty="0" smtClean="0">
                <a:latin typeface="Arial" charset="0"/>
                <a:cs typeface="Arial" charset="0"/>
              </a:rPr>
              <a:t>: 1.1.1.2 (partial); 3.2.3.9; 3.2.3.19 (partial); 3.2.3.20</a:t>
            </a:r>
            <a:r>
              <a:rPr lang="en-US" baseline="0" dirty="0" smtClean="0">
                <a:latin typeface="Arial" charset="0"/>
                <a:cs typeface="Arial" charset="0"/>
              </a:rPr>
              <a:t> (partial)</a:t>
            </a:r>
            <a:endParaRPr lang="en-US" dirty="0" smtClean="0">
              <a:latin typeface="Arial" charset="0"/>
              <a:cs typeface="Arial" charset="0"/>
            </a:endParaRPr>
          </a:p>
          <a:p>
            <a:pPr eaLnBrk="1" hangingPunct="1">
              <a:spcBef>
                <a:spcPct val="0"/>
              </a:spcBef>
            </a:pPr>
            <a:r>
              <a:rPr lang="en-US" b="1" dirty="0" smtClean="0">
                <a:latin typeface="Arial" charset="0"/>
                <a:cs typeface="Arial" charset="0"/>
              </a:rPr>
              <a:t>DOE:</a:t>
            </a:r>
            <a:r>
              <a:rPr lang="en-US" dirty="0" smtClean="0">
                <a:latin typeface="Arial" charset="0"/>
                <a:cs typeface="Arial" charset="0"/>
              </a:rPr>
              <a:t> 2.03.01; 2.03.02; 2.03.03a-c; 2.03.04; 2.03.05a-b; 2.03.06; 2.03.14</a:t>
            </a:r>
          </a:p>
          <a:p>
            <a:pPr eaLnBrk="1" hangingPunct="1">
              <a:spcBef>
                <a:spcPct val="0"/>
              </a:spcBef>
            </a:pPr>
            <a:r>
              <a:rPr lang="en-US" b="1" dirty="0" smtClean="0">
                <a:latin typeface="Arial" charset="0"/>
                <a:cs typeface="Arial" charset="0"/>
              </a:rPr>
              <a:t>Duration:</a:t>
            </a:r>
            <a:r>
              <a:rPr lang="en-US" dirty="0" smtClean="0">
                <a:latin typeface="Arial" charset="0"/>
                <a:cs typeface="Arial" charset="0"/>
              </a:rPr>
              <a:t> 1.5 hour</a:t>
            </a:r>
          </a:p>
          <a:p>
            <a:pPr eaLnBrk="1" hangingPunct="1">
              <a:spcBef>
                <a:spcPct val="0"/>
              </a:spcBef>
            </a:pPr>
            <a:r>
              <a:rPr lang="en-US" b="1" dirty="0" smtClean="0">
                <a:latin typeface="Arial" charset="0"/>
                <a:cs typeface="Arial" charset="0"/>
              </a:rPr>
              <a:t>Material Resources Needed: </a:t>
            </a:r>
            <a:r>
              <a:rPr lang="en-US" b="0" dirty="0" smtClean="0">
                <a:latin typeface="Arial" charset="0"/>
                <a:cs typeface="Arial" charset="0"/>
              </a:rPr>
              <a:t>none</a:t>
            </a:r>
          </a:p>
          <a:p>
            <a:pPr eaLnBrk="1" hangingPunct="1">
              <a:spcBef>
                <a:spcPct val="0"/>
              </a:spcBef>
            </a:pPr>
            <a:r>
              <a:rPr lang="en-US" b="1" dirty="0" smtClean="0">
                <a:latin typeface="Arial" charset="0"/>
                <a:cs typeface="Arial" charset="0"/>
              </a:rPr>
              <a:t>Equipment/Supplies:</a:t>
            </a:r>
            <a:r>
              <a:rPr lang="en-US" dirty="0" smtClean="0">
                <a:latin typeface="Arial" charset="0"/>
                <a:cs typeface="Arial" charset="0"/>
              </a:rPr>
              <a:t> Overhead display for PowerPoint</a:t>
            </a:r>
          </a:p>
          <a:p>
            <a:pPr eaLnBrk="1" hangingPunct="1">
              <a:spcBef>
                <a:spcPct val="0"/>
              </a:spcBef>
            </a:pPr>
            <a:r>
              <a:rPr lang="en-US" b="1" dirty="0" smtClean="0">
                <a:latin typeface="Arial" charset="0"/>
                <a:cs typeface="Arial" charset="0"/>
              </a:rPr>
              <a:t>Assessment/Evaluation:</a:t>
            </a:r>
            <a:r>
              <a:rPr lang="en-US" dirty="0" smtClean="0">
                <a:latin typeface="Arial" charset="0"/>
                <a:cs typeface="Arial" charset="0"/>
              </a:rPr>
              <a:t>  The teacher should use learning checks periodically throughout the lesson to check for the students’ level of understanding of the topic.  The learning outcomes should be reviewed periodically and at the conclusion.  Examination number 1 will provide a formal assessment of these learning outcomes.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charset="0"/>
                <a:cs typeface="Arial" charset="0"/>
              </a:rPr>
              <a:t>References Used in Development:</a:t>
            </a:r>
            <a:r>
              <a:rPr lang="en-US" dirty="0" smtClean="0">
                <a:latin typeface="Arial" charset="0"/>
                <a:cs typeface="Arial" charset="0"/>
              </a:rPr>
              <a:t> </a:t>
            </a:r>
          </a:p>
          <a:p>
            <a:r>
              <a:rPr lang="en-US" u="sng" dirty="0" smtClean="0">
                <a:latin typeface="Arial" charset="0"/>
                <a:cs typeface="Arial" charset="0"/>
              </a:rPr>
              <a:t>Basic Radiation Protection Technology</a:t>
            </a:r>
            <a:r>
              <a:rPr lang="en-US" dirty="0" smtClean="0">
                <a:latin typeface="Arial" charset="0"/>
                <a:cs typeface="Arial" charset="0"/>
              </a:rPr>
              <a:t>, 5</a:t>
            </a:r>
            <a:r>
              <a:rPr lang="en-US" baseline="30000" dirty="0" smtClean="0">
                <a:latin typeface="Arial" charset="0"/>
                <a:cs typeface="Arial" charset="0"/>
              </a:rPr>
              <a:t>th</a:t>
            </a:r>
            <a:r>
              <a:rPr lang="en-US" dirty="0" smtClean="0">
                <a:latin typeface="Arial" charset="0"/>
                <a:cs typeface="Arial" charset="0"/>
              </a:rPr>
              <a:t> edition, Gollnick; ISBN 0-916339-11-4</a:t>
            </a:r>
          </a:p>
          <a:p>
            <a:r>
              <a:rPr lang="en-US" sz="1000" u="sng" kern="1200" baseline="0" dirty="0" smtClean="0">
                <a:solidFill>
                  <a:schemeClr val="tx1"/>
                </a:solidFill>
                <a:latin typeface="Arial" pitchFamily="34" charset="0"/>
                <a:ea typeface="+mn-ea"/>
                <a:cs typeface="+mn-cs"/>
              </a:rPr>
              <a:t>Nuclides and Isotopes/Chart of the Nuclides</a:t>
            </a:r>
            <a:r>
              <a:rPr lang="en-US" sz="1000" kern="1200" baseline="0" dirty="0" smtClean="0">
                <a:solidFill>
                  <a:schemeClr val="tx1"/>
                </a:solidFill>
                <a:latin typeface="Arial" pitchFamily="34" charset="0"/>
                <a:ea typeface="+mn-ea"/>
                <a:cs typeface="+mn-cs"/>
              </a:rPr>
              <a:t>, 16</a:t>
            </a:r>
            <a:r>
              <a:rPr lang="en-US" sz="1000" kern="1200" baseline="30000" dirty="0" smtClean="0">
                <a:solidFill>
                  <a:schemeClr val="tx1"/>
                </a:solidFill>
                <a:latin typeface="Arial" pitchFamily="34" charset="0"/>
                <a:ea typeface="+mn-ea"/>
                <a:cs typeface="+mn-cs"/>
              </a:rPr>
              <a:t>th</a:t>
            </a:r>
            <a:r>
              <a:rPr lang="en-US" sz="1000" kern="1200" baseline="0" dirty="0" smtClean="0">
                <a:solidFill>
                  <a:schemeClr val="tx1"/>
                </a:solidFill>
                <a:latin typeface="Arial" pitchFamily="34" charset="0"/>
                <a:ea typeface="+mn-ea"/>
                <a:cs typeface="+mn-cs"/>
              </a:rPr>
              <a:t> edition, Baum, Knox, Miller; ASIN: B000BUNFS8</a:t>
            </a:r>
          </a:p>
          <a:p>
            <a:r>
              <a:rPr lang="en-US" sz="1000" u="sng" kern="1200" baseline="0" dirty="0" smtClean="0">
                <a:solidFill>
                  <a:schemeClr val="tx1"/>
                </a:solidFill>
                <a:latin typeface="Arial" pitchFamily="34" charset="0"/>
                <a:ea typeface="+mn-ea"/>
                <a:cs typeface="+mn-cs"/>
              </a:rPr>
              <a:t>Operational Health Physics Training</a:t>
            </a:r>
            <a:r>
              <a:rPr lang="en-US" sz="1000" kern="1200" baseline="0" dirty="0" smtClean="0">
                <a:solidFill>
                  <a:schemeClr val="tx1"/>
                </a:solidFill>
                <a:latin typeface="Arial" pitchFamily="34" charset="0"/>
                <a:ea typeface="+mn-ea"/>
                <a:cs typeface="+mn-cs"/>
              </a:rPr>
              <a:t>, Moe; ANL-88-26 (1988)</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u="sng" kern="1200" baseline="0" dirty="0" smtClean="0">
                <a:solidFill>
                  <a:schemeClr val="tx1"/>
                </a:solidFill>
                <a:latin typeface="Arial" pitchFamily="34" charset="0"/>
                <a:ea typeface="+mn-ea"/>
                <a:cs typeface="+mn-cs"/>
              </a:rPr>
              <a:t>DOE Health Physics Training</a:t>
            </a:r>
            <a:r>
              <a:rPr lang="en-US" sz="1000" kern="1200" baseline="0" dirty="0" smtClean="0">
                <a:solidFill>
                  <a:schemeClr val="tx1"/>
                </a:solidFill>
                <a:latin typeface="Arial" pitchFamily="34" charset="0"/>
                <a:ea typeface="+mn-ea"/>
                <a:cs typeface="+mn-cs"/>
              </a:rPr>
              <a:t>, DOE-HDBK-1122-99 &amp; DOE-HDBK-1122-2009</a:t>
            </a:r>
            <a:endParaRPr lang="en-US" dirty="0"/>
          </a:p>
        </p:txBody>
      </p:sp>
      <p:sp>
        <p:nvSpPr>
          <p:cNvPr id="4" name="Date Placeholder 3"/>
          <p:cNvSpPr>
            <a:spLocks noGrp="1"/>
          </p:cNvSpPr>
          <p:nvPr>
            <p:ph type="dt" idx="10"/>
          </p:nvPr>
        </p:nvSpPr>
        <p:spPr/>
        <p:txBody>
          <a:bodyPr/>
          <a:lstStyle/>
          <a:p>
            <a:pPr>
              <a:defRPr/>
            </a:pPr>
            <a:fld id="{3FC4EDAA-2804-47F4-BF65-2B1F8FA28722}" type="datetime1">
              <a:rPr lang="en-US" smtClean="0"/>
              <a:pPr>
                <a:defRPr/>
              </a:pPr>
              <a:t>4/8/2011</a:t>
            </a:fld>
            <a:endParaRPr lang="en-US" dirty="0"/>
          </a:p>
        </p:txBody>
      </p:sp>
      <p:sp>
        <p:nvSpPr>
          <p:cNvPr id="5" name="Slide Number Placeholder 4"/>
          <p:cNvSpPr>
            <a:spLocks noGrp="1"/>
          </p:cNvSpPr>
          <p:nvPr>
            <p:ph type="sldNum" sz="quarter" idx="11"/>
          </p:nvPr>
        </p:nvSpPr>
        <p:spPr/>
        <p:txBody>
          <a:bodyPr/>
          <a:lstStyle/>
          <a:p>
            <a:pPr>
              <a:defRPr/>
            </a:pPr>
            <a:fld id="{7249B6D7-3AE9-4EAB-BDC5-5F8D9B5A2F6D}"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NEI-NUCP</a:t>
            </a:r>
            <a:r>
              <a:rPr lang="en-US" baseline="0" dirty="0" smtClean="0"/>
              <a:t> = Nuclear Energy Institute – Nuclear Uniform Curriculum</a:t>
            </a:r>
          </a:p>
          <a:p>
            <a:r>
              <a:rPr lang="en-US" baseline="0" dirty="0" smtClean="0"/>
              <a:t>ACAD 08-006 = National Academy for Nuclear Training Guidelines</a:t>
            </a:r>
            <a:endParaRPr lang="en-US" dirty="0"/>
          </a:p>
        </p:txBody>
      </p:sp>
      <p:sp>
        <p:nvSpPr>
          <p:cNvPr id="4" name="Date Placeholder 3"/>
          <p:cNvSpPr>
            <a:spLocks noGrp="1"/>
          </p:cNvSpPr>
          <p:nvPr>
            <p:ph type="dt" idx="10"/>
          </p:nvPr>
        </p:nvSpPr>
        <p:spPr/>
        <p:txBody>
          <a:bodyPr/>
          <a:lstStyle/>
          <a:p>
            <a:pPr>
              <a:defRPr/>
            </a:pPr>
            <a:fld id="{3FC4EDAA-2804-47F4-BF65-2B1F8FA28722}" type="datetime1">
              <a:rPr lang="en-US" smtClean="0"/>
              <a:pPr>
                <a:defRPr/>
              </a:pPr>
              <a:t>4/8/2011</a:t>
            </a:fld>
            <a:endParaRPr lang="en-US" dirty="0"/>
          </a:p>
        </p:txBody>
      </p:sp>
      <p:sp>
        <p:nvSpPr>
          <p:cNvPr id="5" name="Slide Number Placeholder 4"/>
          <p:cNvSpPr>
            <a:spLocks noGrp="1"/>
          </p:cNvSpPr>
          <p:nvPr>
            <p:ph type="sldNum" sz="quarter" idx="11"/>
          </p:nvPr>
        </p:nvSpPr>
        <p:spPr/>
        <p:txBody>
          <a:bodyPr/>
          <a:lstStyle/>
          <a:p>
            <a:pPr>
              <a:defRPr/>
            </a:pPr>
            <a:fld id="{7249B6D7-3AE9-4EAB-BDC5-5F8D9B5A2F6D}"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dirty="0" smtClean="0">
                <a:latin typeface="Arial" charset="0"/>
                <a:cs typeface="Arial" charset="0"/>
              </a:rPr>
              <a:t>RPT-113-4</a:t>
            </a:r>
          </a:p>
          <a:p>
            <a:pPr eaLnBrk="1" hangingPunct="1">
              <a:spcBef>
                <a:spcPct val="0"/>
              </a:spcBef>
            </a:pPr>
            <a:r>
              <a:rPr lang="en-US" dirty="0" smtClean="0">
                <a:latin typeface="Arial" charset="0"/>
                <a:cs typeface="Arial" charset="0"/>
              </a:rPr>
              <a:t>Nuclear Counting Statistics – Part 1</a:t>
            </a:r>
          </a:p>
          <a:p>
            <a:pPr eaLnBrk="1" hangingPunct="1">
              <a:spcBef>
                <a:spcPct val="0"/>
              </a:spcBef>
            </a:pPr>
            <a:r>
              <a:rPr lang="en-US" b="1" dirty="0" smtClean="0">
                <a:latin typeface="Arial" charset="0"/>
                <a:cs typeface="Arial" charset="0"/>
              </a:rPr>
              <a:t>ACAD-08-006</a:t>
            </a:r>
            <a:r>
              <a:rPr lang="en-US" dirty="0" smtClean="0">
                <a:latin typeface="Arial" charset="0"/>
                <a:cs typeface="Arial" charset="0"/>
              </a:rPr>
              <a:t>: 1.1.1.2 (partial); 3.2.3.9; 3.2.3.19 (partial); 3.2.3.20</a:t>
            </a:r>
            <a:r>
              <a:rPr lang="en-US" baseline="0" dirty="0" smtClean="0">
                <a:latin typeface="Arial" charset="0"/>
                <a:cs typeface="Arial" charset="0"/>
              </a:rPr>
              <a:t> (partial)</a:t>
            </a:r>
            <a:endParaRPr lang="en-US" dirty="0" smtClean="0">
              <a:latin typeface="Arial" charset="0"/>
              <a:cs typeface="Arial" charset="0"/>
            </a:endParaRPr>
          </a:p>
          <a:p>
            <a:pPr eaLnBrk="1" hangingPunct="1">
              <a:spcBef>
                <a:spcPct val="0"/>
              </a:spcBef>
            </a:pPr>
            <a:r>
              <a:rPr lang="en-US" b="1" dirty="0" smtClean="0">
                <a:latin typeface="Arial" charset="0"/>
                <a:cs typeface="Arial" charset="0"/>
              </a:rPr>
              <a:t>DOE:</a:t>
            </a:r>
            <a:r>
              <a:rPr lang="en-US" dirty="0" smtClean="0">
                <a:latin typeface="Arial" charset="0"/>
                <a:cs typeface="Arial" charset="0"/>
              </a:rPr>
              <a:t> 2.03.01; 2.03.02; 2.03.03a-c; 2.03.04; 2.03.05a-b; 2.03.06; 2.03.14</a:t>
            </a:r>
          </a:p>
          <a:p>
            <a:pPr eaLnBrk="1" hangingPunct="1">
              <a:spcBef>
                <a:spcPct val="0"/>
              </a:spcBef>
            </a:pPr>
            <a:r>
              <a:rPr lang="en-US" b="1" dirty="0" smtClean="0">
                <a:latin typeface="Arial" charset="0"/>
                <a:cs typeface="Arial" charset="0"/>
              </a:rPr>
              <a:t>Duration:</a:t>
            </a:r>
            <a:r>
              <a:rPr lang="en-US" dirty="0" smtClean="0">
                <a:latin typeface="Arial" charset="0"/>
                <a:cs typeface="Arial" charset="0"/>
              </a:rPr>
              <a:t> 1.5 hour</a:t>
            </a:r>
          </a:p>
          <a:p>
            <a:pPr eaLnBrk="1" hangingPunct="1">
              <a:spcBef>
                <a:spcPct val="0"/>
              </a:spcBef>
            </a:pPr>
            <a:r>
              <a:rPr lang="en-US" b="1" dirty="0" smtClean="0">
                <a:latin typeface="Arial" charset="0"/>
                <a:cs typeface="Arial" charset="0"/>
              </a:rPr>
              <a:t>Material Resources Needed: </a:t>
            </a:r>
            <a:r>
              <a:rPr lang="en-US" b="0" dirty="0" smtClean="0">
                <a:latin typeface="Arial" charset="0"/>
                <a:cs typeface="Arial" charset="0"/>
              </a:rPr>
              <a:t>none</a:t>
            </a:r>
          </a:p>
          <a:p>
            <a:pPr eaLnBrk="1" hangingPunct="1">
              <a:spcBef>
                <a:spcPct val="0"/>
              </a:spcBef>
            </a:pPr>
            <a:r>
              <a:rPr lang="en-US" b="1" dirty="0" smtClean="0">
                <a:latin typeface="Arial" charset="0"/>
                <a:cs typeface="Arial" charset="0"/>
              </a:rPr>
              <a:t>Equipment/Supplies:</a:t>
            </a:r>
            <a:r>
              <a:rPr lang="en-US" dirty="0" smtClean="0">
                <a:latin typeface="Arial" charset="0"/>
                <a:cs typeface="Arial" charset="0"/>
              </a:rPr>
              <a:t> Overhead display for PowerPoint</a:t>
            </a:r>
          </a:p>
          <a:p>
            <a:pPr eaLnBrk="1" hangingPunct="1">
              <a:spcBef>
                <a:spcPct val="0"/>
              </a:spcBef>
            </a:pPr>
            <a:r>
              <a:rPr lang="en-US" b="1" dirty="0" smtClean="0">
                <a:latin typeface="Arial" charset="0"/>
                <a:cs typeface="Arial" charset="0"/>
              </a:rPr>
              <a:t>Assessment/Evaluation:</a:t>
            </a:r>
            <a:r>
              <a:rPr lang="en-US" dirty="0" smtClean="0">
                <a:latin typeface="Arial" charset="0"/>
                <a:cs typeface="Arial" charset="0"/>
              </a:rPr>
              <a:t>  The teacher should use learning checks periodically throughout the lesson to check for the students’ level of understanding of the topic.  The learning outcomes should be reviewed periodically and at the conclusion.  Examination number 1 will provide a formal assessment of these learning outcomes.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charset="0"/>
                <a:cs typeface="Arial" charset="0"/>
              </a:rPr>
              <a:t>References Used in Development:</a:t>
            </a:r>
            <a:r>
              <a:rPr lang="en-US" dirty="0" smtClean="0">
                <a:latin typeface="Arial" charset="0"/>
                <a:cs typeface="Arial" charset="0"/>
              </a:rPr>
              <a:t> </a:t>
            </a:r>
          </a:p>
          <a:p>
            <a:r>
              <a:rPr lang="en-US" u="sng" dirty="0" smtClean="0">
                <a:latin typeface="Arial" charset="0"/>
                <a:cs typeface="Arial" charset="0"/>
              </a:rPr>
              <a:t>Basic Radiation Protection Technology</a:t>
            </a:r>
            <a:r>
              <a:rPr lang="en-US" dirty="0" smtClean="0">
                <a:latin typeface="Arial" charset="0"/>
                <a:cs typeface="Arial" charset="0"/>
              </a:rPr>
              <a:t>, 5</a:t>
            </a:r>
            <a:r>
              <a:rPr lang="en-US" baseline="30000" dirty="0" smtClean="0">
                <a:latin typeface="Arial" charset="0"/>
                <a:cs typeface="Arial" charset="0"/>
              </a:rPr>
              <a:t>th</a:t>
            </a:r>
            <a:r>
              <a:rPr lang="en-US" dirty="0" smtClean="0">
                <a:latin typeface="Arial" charset="0"/>
                <a:cs typeface="Arial" charset="0"/>
              </a:rPr>
              <a:t> edition, Gollnick; ISBN 0-916339-11-4</a:t>
            </a:r>
          </a:p>
          <a:p>
            <a:r>
              <a:rPr lang="en-US" sz="1000" u="sng" kern="1200" baseline="0" dirty="0" smtClean="0">
                <a:solidFill>
                  <a:schemeClr val="tx1"/>
                </a:solidFill>
                <a:latin typeface="Arial" pitchFamily="34" charset="0"/>
                <a:ea typeface="+mn-ea"/>
                <a:cs typeface="+mn-cs"/>
              </a:rPr>
              <a:t>Nuclides and Isotopes/Chart of the Nuclides</a:t>
            </a:r>
            <a:r>
              <a:rPr lang="en-US" sz="1000" kern="1200" baseline="0" dirty="0" smtClean="0">
                <a:solidFill>
                  <a:schemeClr val="tx1"/>
                </a:solidFill>
                <a:latin typeface="Arial" pitchFamily="34" charset="0"/>
                <a:ea typeface="+mn-ea"/>
                <a:cs typeface="+mn-cs"/>
              </a:rPr>
              <a:t>, 16</a:t>
            </a:r>
            <a:r>
              <a:rPr lang="en-US" sz="1000" kern="1200" baseline="30000" dirty="0" smtClean="0">
                <a:solidFill>
                  <a:schemeClr val="tx1"/>
                </a:solidFill>
                <a:latin typeface="Arial" pitchFamily="34" charset="0"/>
                <a:ea typeface="+mn-ea"/>
                <a:cs typeface="+mn-cs"/>
              </a:rPr>
              <a:t>th</a:t>
            </a:r>
            <a:r>
              <a:rPr lang="en-US" sz="1000" kern="1200" baseline="0" dirty="0" smtClean="0">
                <a:solidFill>
                  <a:schemeClr val="tx1"/>
                </a:solidFill>
                <a:latin typeface="Arial" pitchFamily="34" charset="0"/>
                <a:ea typeface="+mn-ea"/>
                <a:cs typeface="+mn-cs"/>
              </a:rPr>
              <a:t> edition, Baum, Knox, Miller; ASIN: B000BUNFS8</a:t>
            </a:r>
          </a:p>
          <a:p>
            <a:r>
              <a:rPr lang="en-US" sz="1000" u="sng" kern="1200" baseline="0" dirty="0" smtClean="0">
                <a:solidFill>
                  <a:schemeClr val="tx1"/>
                </a:solidFill>
                <a:latin typeface="Arial" pitchFamily="34" charset="0"/>
                <a:ea typeface="+mn-ea"/>
                <a:cs typeface="+mn-cs"/>
              </a:rPr>
              <a:t>Operational Health Physics Training</a:t>
            </a:r>
            <a:r>
              <a:rPr lang="en-US" sz="1000" kern="1200" baseline="0" dirty="0" smtClean="0">
                <a:solidFill>
                  <a:schemeClr val="tx1"/>
                </a:solidFill>
                <a:latin typeface="Arial" pitchFamily="34" charset="0"/>
                <a:ea typeface="+mn-ea"/>
                <a:cs typeface="+mn-cs"/>
              </a:rPr>
              <a:t>, Moe; ANL-88-26 (1988)</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u="sng" kern="1200" baseline="0" dirty="0" smtClean="0">
                <a:solidFill>
                  <a:schemeClr val="tx1"/>
                </a:solidFill>
                <a:latin typeface="Arial" pitchFamily="34" charset="0"/>
                <a:ea typeface="+mn-ea"/>
                <a:cs typeface="+mn-cs"/>
              </a:rPr>
              <a:t>DOE Health Physics Training</a:t>
            </a:r>
            <a:r>
              <a:rPr lang="en-US" sz="1000" kern="1200" baseline="0" dirty="0" smtClean="0">
                <a:solidFill>
                  <a:schemeClr val="tx1"/>
                </a:solidFill>
                <a:latin typeface="Arial" pitchFamily="34" charset="0"/>
                <a:ea typeface="+mn-ea"/>
                <a:cs typeface="+mn-cs"/>
              </a:rPr>
              <a:t>, DOE-HDBK-1122-99 &amp; DOE-HDBK-1122-2009</a:t>
            </a:r>
            <a:endParaRPr lang="en-US" dirty="0" smtClean="0"/>
          </a:p>
          <a:p>
            <a:endParaRPr lang="en-US" dirty="0"/>
          </a:p>
        </p:txBody>
      </p:sp>
      <p:sp>
        <p:nvSpPr>
          <p:cNvPr id="4" name="Date Placeholder 3"/>
          <p:cNvSpPr>
            <a:spLocks noGrp="1"/>
          </p:cNvSpPr>
          <p:nvPr>
            <p:ph type="dt" idx="10"/>
          </p:nvPr>
        </p:nvSpPr>
        <p:spPr/>
        <p:txBody>
          <a:bodyPr/>
          <a:lstStyle/>
          <a:p>
            <a:pPr>
              <a:defRPr/>
            </a:pPr>
            <a:fld id="{3FC4EDAA-2804-47F4-BF65-2B1F8FA28722}" type="datetime1">
              <a:rPr lang="en-US" smtClean="0"/>
              <a:pPr>
                <a:defRPr/>
              </a:pPr>
              <a:t>4/8/2011</a:t>
            </a:fld>
            <a:endParaRPr lang="en-US" dirty="0"/>
          </a:p>
        </p:txBody>
      </p:sp>
      <p:sp>
        <p:nvSpPr>
          <p:cNvPr id="5" name="Slide Number Placeholder 4"/>
          <p:cNvSpPr>
            <a:spLocks noGrp="1"/>
          </p:cNvSpPr>
          <p:nvPr>
            <p:ph type="sldNum" sz="quarter" idx="11"/>
          </p:nvPr>
        </p:nvSpPr>
        <p:spPr/>
        <p:txBody>
          <a:bodyPr/>
          <a:lstStyle/>
          <a:p>
            <a:pPr>
              <a:defRPr/>
            </a:pPr>
            <a:fld id="{7249B6D7-3AE9-4EAB-BDC5-5F8D9B5A2F6D}"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1" dirty="0" smtClean="0">
                <a:latin typeface="Arial" charset="0"/>
                <a:cs typeface="Arial" charset="0"/>
              </a:rPr>
              <a:t>RPT-113-5</a:t>
            </a:r>
          </a:p>
          <a:p>
            <a:pPr eaLnBrk="1" hangingPunct="1">
              <a:spcBef>
                <a:spcPct val="0"/>
              </a:spcBef>
            </a:pPr>
            <a:r>
              <a:rPr lang="en-US" dirty="0" smtClean="0">
                <a:latin typeface="Arial" charset="0"/>
                <a:cs typeface="Arial" charset="0"/>
              </a:rPr>
              <a:t>Nuclear Counting Statistics – Part 2</a:t>
            </a:r>
          </a:p>
          <a:p>
            <a:pPr eaLnBrk="1" hangingPunct="1">
              <a:spcBef>
                <a:spcPct val="0"/>
              </a:spcBef>
            </a:pPr>
            <a:r>
              <a:rPr lang="en-US" b="1" dirty="0" smtClean="0">
                <a:latin typeface="Arial" charset="0"/>
                <a:cs typeface="Arial" charset="0"/>
              </a:rPr>
              <a:t>ACAD-08-006</a:t>
            </a:r>
            <a:r>
              <a:rPr lang="en-US" dirty="0" smtClean="0">
                <a:latin typeface="Arial" charset="0"/>
                <a:cs typeface="Arial" charset="0"/>
              </a:rPr>
              <a:t>: 1.1.1.2 (partial); 3.2.3.19 (partial); 3.2.3.20</a:t>
            </a:r>
            <a:r>
              <a:rPr lang="en-US" baseline="0" dirty="0" smtClean="0">
                <a:latin typeface="Arial" charset="0"/>
                <a:cs typeface="Arial" charset="0"/>
              </a:rPr>
              <a:t> (partial); </a:t>
            </a:r>
            <a:r>
              <a:rPr lang="en-US" dirty="0" smtClean="0">
                <a:latin typeface="Arial" charset="0"/>
                <a:cs typeface="Arial" charset="0"/>
              </a:rPr>
              <a:t>3.2.3.21;</a:t>
            </a:r>
            <a:r>
              <a:rPr lang="en-US" baseline="0" dirty="0" smtClean="0">
                <a:latin typeface="Arial" charset="0"/>
                <a:cs typeface="Arial" charset="0"/>
              </a:rPr>
              <a:t> </a:t>
            </a:r>
            <a:r>
              <a:rPr lang="en-US" dirty="0" smtClean="0">
                <a:latin typeface="Arial" charset="0"/>
                <a:cs typeface="Arial" charset="0"/>
              </a:rPr>
              <a:t>3.2.3.22</a:t>
            </a:r>
          </a:p>
          <a:p>
            <a:pPr eaLnBrk="1" hangingPunct="1">
              <a:spcBef>
                <a:spcPct val="0"/>
              </a:spcBef>
            </a:pPr>
            <a:r>
              <a:rPr lang="en-US" b="1" dirty="0" smtClean="0">
                <a:latin typeface="Arial" charset="0"/>
                <a:cs typeface="Arial" charset="0"/>
              </a:rPr>
              <a:t>DOE:</a:t>
            </a:r>
            <a:r>
              <a:rPr lang="en-US" dirty="0" smtClean="0">
                <a:latin typeface="Arial" charset="0"/>
                <a:cs typeface="Arial" charset="0"/>
              </a:rPr>
              <a:t> 2.03.07; 2.03.09; 2.03.10; 2.03.11; 2.03.14; 2.03.15;</a:t>
            </a:r>
            <a:r>
              <a:rPr lang="en-US" baseline="0" dirty="0" smtClean="0">
                <a:latin typeface="Arial" charset="0"/>
                <a:cs typeface="Arial" charset="0"/>
              </a:rPr>
              <a:t> 2.03.16; 2.03.20; 2.03.21; 2.03.22</a:t>
            </a:r>
            <a:endParaRPr lang="en-US" dirty="0" smtClean="0">
              <a:latin typeface="Arial" charset="0"/>
              <a:cs typeface="Arial" charset="0"/>
            </a:endParaRPr>
          </a:p>
          <a:p>
            <a:pPr eaLnBrk="1" hangingPunct="1">
              <a:spcBef>
                <a:spcPct val="0"/>
              </a:spcBef>
            </a:pPr>
            <a:r>
              <a:rPr lang="en-US" b="1" dirty="0" smtClean="0">
                <a:latin typeface="Arial" charset="0"/>
                <a:cs typeface="Arial" charset="0"/>
              </a:rPr>
              <a:t>Duration:</a:t>
            </a:r>
            <a:r>
              <a:rPr lang="en-US" dirty="0" smtClean="0">
                <a:latin typeface="Arial" charset="0"/>
                <a:cs typeface="Arial" charset="0"/>
              </a:rPr>
              <a:t> 3 hour</a:t>
            </a:r>
          </a:p>
          <a:p>
            <a:pPr eaLnBrk="1" hangingPunct="1">
              <a:spcBef>
                <a:spcPct val="0"/>
              </a:spcBef>
            </a:pPr>
            <a:r>
              <a:rPr lang="en-US" b="1" dirty="0" smtClean="0">
                <a:latin typeface="Arial" charset="0"/>
                <a:cs typeface="Arial" charset="0"/>
              </a:rPr>
              <a:t>Material Resources Needed: </a:t>
            </a:r>
            <a:r>
              <a:rPr lang="en-US" b="0" dirty="0" smtClean="0">
                <a:latin typeface="Arial" charset="0"/>
                <a:cs typeface="Arial" charset="0"/>
              </a:rPr>
              <a:t>none</a:t>
            </a:r>
          </a:p>
          <a:p>
            <a:pPr eaLnBrk="1" hangingPunct="1">
              <a:spcBef>
                <a:spcPct val="0"/>
              </a:spcBef>
            </a:pPr>
            <a:r>
              <a:rPr lang="en-US" b="1" dirty="0" smtClean="0">
                <a:latin typeface="Arial" charset="0"/>
                <a:cs typeface="Arial" charset="0"/>
              </a:rPr>
              <a:t>Equipment/Supplies:</a:t>
            </a:r>
            <a:r>
              <a:rPr lang="en-US" dirty="0" smtClean="0">
                <a:latin typeface="Arial" charset="0"/>
                <a:cs typeface="Arial" charset="0"/>
              </a:rPr>
              <a:t> Overhead display for PowerPoint.</a:t>
            </a:r>
          </a:p>
          <a:p>
            <a:pPr eaLnBrk="1" hangingPunct="1">
              <a:spcBef>
                <a:spcPct val="0"/>
              </a:spcBef>
            </a:pPr>
            <a:r>
              <a:rPr lang="en-US" b="1" dirty="0" smtClean="0">
                <a:latin typeface="Arial" charset="0"/>
                <a:cs typeface="Arial" charset="0"/>
              </a:rPr>
              <a:t>Assessment/Evaluation:</a:t>
            </a:r>
            <a:r>
              <a:rPr lang="en-US" dirty="0" smtClean="0">
                <a:latin typeface="Arial" charset="0"/>
                <a:cs typeface="Arial" charset="0"/>
              </a:rPr>
              <a:t>  The teacher should use learning checks periodically throughout the lesson to check for the students’ level of understanding of the topic.  The learning outcomes should be reviewed periodically and at the conclusion.  Examination number 2 will provide a formal assessment of these learning outcomes.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charset="0"/>
                <a:cs typeface="Arial" charset="0"/>
              </a:rPr>
              <a:t>References Used in Development:</a:t>
            </a:r>
            <a:r>
              <a:rPr lang="en-US" dirty="0" smtClean="0">
                <a:latin typeface="Arial" charset="0"/>
                <a:cs typeface="Arial" charset="0"/>
              </a:rPr>
              <a:t> </a:t>
            </a:r>
          </a:p>
          <a:p>
            <a:r>
              <a:rPr lang="en-US" u="sng" dirty="0" smtClean="0">
                <a:latin typeface="Arial" charset="0"/>
                <a:cs typeface="Arial" charset="0"/>
              </a:rPr>
              <a:t>Basic Radiation Protection Technology</a:t>
            </a:r>
            <a:r>
              <a:rPr lang="en-US" dirty="0" smtClean="0">
                <a:latin typeface="Arial" charset="0"/>
                <a:cs typeface="Arial" charset="0"/>
              </a:rPr>
              <a:t>, 5</a:t>
            </a:r>
            <a:r>
              <a:rPr lang="en-US" baseline="30000" dirty="0" smtClean="0">
                <a:latin typeface="Arial" charset="0"/>
                <a:cs typeface="Arial" charset="0"/>
              </a:rPr>
              <a:t>th</a:t>
            </a:r>
            <a:r>
              <a:rPr lang="en-US" dirty="0" smtClean="0">
                <a:latin typeface="Arial" charset="0"/>
                <a:cs typeface="Arial" charset="0"/>
              </a:rPr>
              <a:t> edition, Gollnick; ISBN 0-916339-11-4</a:t>
            </a:r>
          </a:p>
          <a:p>
            <a:r>
              <a:rPr lang="en-US" sz="1000" u="sng" kern="1200" baseline="0" dirty="0" smtClean="0">
                <a:solidFill>
                  <a:schemeClr val="tx1"/>
                </a:solidFill>
                <a:latin typeface="Arial" pitchFamily="34" charset="0"/>
                <a:ea typeface="+mn-ea"/>
                <a:cs typeface="+mn-cs"/>
              </a:rPr>
              <a:t>Nuclides and Isotopes/Chart of the Nuclides</a:t>
            </a:r>
            <a:r>
              <a:rPr lang="en-US" sz="1000" kern="1200" baseline="0" dirty="0" smtClean="0">
                <a:solidFill>
                  <a:schemeClr val="tx1"/>
                </a:solidFill>
                <a:latin typeface="Arial" pitchFamily="34" charset="0"/>
                <a:ea typeface="+mn-ea"/>
                <a:cs typeface="+mn-cs"/>
              </a:rPr>
              <a:t>, 16</a:t>
            </a:r>
            <a:r>
              <a:rPr lang="en-US" sz="1000" kern="1200" baseline="30000" dirty="0" smtClean="0">
                <a:solidFill>
                  <a:schemeClr val="tx1"/>
                </a:solidFill>
                <a:latin typeface="Arial" pitchFamily="34" charset="0"/>
                <a:ea typeface="+mn-ea"/>
                <a:cs typeface="+mn-cs"/>
              </a:rPr>
              <a:t>th</a:t>
            </a:r>
            <a:r>
              <a:rPr lang="en-US" sz="1000" kern="1200" baseline="0" dirty="0" smtClean="0">
                <a:solidFill>
                  <a:schemeClr val="tx1"/>
                </a:solidFill>
                <a:latin typeface="Arial" pitchFamily="34" charset="0"/>
                <a:ea typeface="+mn-ea"/>
                <a:cs typeface="+mn-cs"/>
              </a:rPr>
              <a:t> edition, Baum, Knox, Miller; ASIN: B000BUNFS8</a:t>
            </a:r>
          </a:p>
          <a:p>
            <a:r>
              <a:rPr lang="en-US" sz="1000" u="sng" kern="1200" baseline="0" dirty="0" smtClean="0">
                <a:solidFill>
                  <a:schemeClr val="tx1"/>
                </a:solidFill>
                <a:latin typeface="Arial" pitchFamily="34" charset="0"/>
                <a:ea typeface="+mn-ea"/>
                <a:cs typeface="+mn-cs"/>
              </a:rPr>
              <a:t>Operational Health Physics Training</a:t>
            </a:r>
            <a:r>
              <a:rPr lang="en-US" sz="1000" kern="1200" baseline="0" dirty="0" smtClean="0">
                <a:solidFill>
                  <a:schemeClr val="tx1"/>
                </a:solidFill>
                <a:latin typeface="Arial" pitchFamily="34" charset="0"/>
                <a:ea typeface="+mn-ea"/>
                <a:cs typeface="+mn-cs"/>
              </a:rPr>
              <a:t>, Moe; ANL-88-26 (1988)</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u="sng" kern="1200" baseline="0" dirty="0" smtClean="0">
                <a:solidFill>
                  <a:schemeClr val="tx1"/>
                </a:solidFill>
                <a:latin typeface="Arial" pitchFamily="34" charset="0"/>
                <a:ea typeface="+mn-ea"/>
                <a:cs typeface="+mn-cs"/>
              </a:rPr>
              <a:t>DOE Health Physics Training</a:t>
            </a:r>
            <a:r>
              <a:rPr lang="en-US" sz="1000" kern="1200" baseline="0" dirty="0" smtClean="0">
                <a:solidFill>
                  <a:schemeClr val="tx1"/>
                </a:solidFill>
                <a:latin typeface="Arial" pitchFamily="34" charset="0"/>
                <a:ea typeface="+mn-ea"/>
                <a:cs typeface="+mn-cs"/>
              </a:rPr>
              <a:t>, DOE-HDBK-1122-99 &amp; DOE-HDBK-1122-2009</a:t>
            </a:r>
            <a:endParaRPr lang="en-US" dirty="0"/>
          </a:p>
        </p:txBody>
      </p:sp>
      <p:sp>
        <p:nvSpPr>
          <p:cNvPr id="4" name="Date Placeholder 3"/>
          <p:cNvSpPr>
            <a:spLocks noGrp="1"/>
          </p:cNvSpPr>
          <p:nvPr>
            <p:ph type="dt" idx="10"/>
          </p:nvPr>
        </p:nvSpPr>
        <p:spPr/>
        <p:txBody>
          <a:bodyPr/>
          <a:lstStyle/>
          <a:p>
            <a:pPr>
              <a:defRPr/>
            </a:pPr>
            <a:fld id="{3FC4EDAA-2804-47F4-BF65-2B1F8FA28722}" type="datetime1">
              <a:rPr lang="en-US" smtClean="0"/>
              <a:pPr>
                <a:defRPr/>
              </a:pPr>
              <a:t>4/8/2011</a:t>
            </a:fld>
            <a:endParaRPr lang="en-US" dirty="0"/>
          </a:p>
        </p:txBody>
      </p:sp>
      <p:sp>
        <p:nvSpPr>
          <p:cNvPr id="5" name="Slide Number Placeholder 4"/>
          <p:cNvSpPr>
            <a:spLocks noGrp="1"/>
          </p:cNvSpPr>
          <p:nvPr>
            <p:ph type="sldNum" sz="quarter" idx="11"/>
          </p:nvPr>
        </p:nvSpPr>
        <p:spPr/>
        <p:txBody>
          <a:bodyPr/>
          <a:lstStyle/>
          <a:p>
            <a:pPr>
              <a:defRPr/>
            </a:pPr>
            <a:fld id="{7249B6D7-3AE9-4EAB-BDC5-5F8D9B5A2F6D}" type="slidenum">
              <a:rPr lang="en-US" smtClean="0"/>
              <a:pPr>
                <a:defRPr/>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6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381000"/>
            <a:ext cx="19621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81000"/>
            <a:ext cx="57340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4CBEAF9-9E58-4CC8-A6FF-6DD8A58DEEA4}" type="datetimeFigureOut">
              <a:rPr lang="en-US" smtClean="0"/>
              <a:pPr/>
              <a:t>4/8/2011</a:t>
            </a:fld>
            <a:endParaRPr lang="en-US"/>
          </a:p>
        </p:txBody>
      </p:sp>
      <p:sp>
        <p:nvSpPr>
          <p:cNvPr id="2" name="Footer Placeholder 1"/>
          <p:cNvSpPr>
            <a:spLocks noGrp="1"/>
          </p:cNvSpPr>
          <p:nvPr>
            <p:ph type="ftr" sz="quarter" idx="11"/>
          </p:nvPr>
        </p:nvSpPr>
        <p:spPr/>
        <p:txBody>
          <a:bodyPr/>
          <a:lstStyle/>
          <a:p>
            <a:endParaRPr kumimoji="0" lang="en-US"/>
          </a:p>
        </p:txBody>
      </p:sp>
      <p:sp>
        <p:nvSpPr>
          <p:cNvPr id="15" name="Slide Number Placeholder 14"/>
          <p:cNvSpPr>
            <a:spLocks noGrp="1"/>
          </p:cNvSpPr>
          <p:nvPr>
            <p:ph type="sldNum" sz="quarter" idx="12"/>
          </p:nvPr>
        </p:nvSpPr>
        <p:spPr>
          <a:xfrm>
            <a:off x="8229600" y="6473952"/>
            <a:ext cx="758952" cy="246888"/>
          </a:xfrm>
        </p:spPr>
        <p:txBody>
          <a:bodyPr/>
          <a:lstStyle/>
          <a:p>
            <a:fld id="{CA15C064-DD44-4CAC-873E-2D1F54821676}" type="slidenum">
              <a:rPr kumimoji="0" lang="en-US" smtClean="0"/>
              <a:pPr/>
              <a:t>‹#›</a:t>
            </a:fld>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4CBEAF9-9E58-4CC8-A6FF-6DD8A58DEEA4}" type="datetimeFigureOut">
              <a:rPr lang="en-US" smtClean="0"/>
              <a:pPr/>
              <a:t>4/8/2011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kumimoji="0" lang="en-US"/>
          </a:p>
        </p:txBody>
      </p:sp>
      <p:sp>
        <p:nvSpPr>
          <p:cNvPr id="16" name="Slide Number Placeholder 15"/>
          <p:cNvSpPr>
            <a:spLocks noGrp="1"/>
          </p:cNvSpPr>
          <p:nvPr>
            <p:ph type="sldNum" sz="quarter" idx="12"/>
          </p:nvPr>
        </p:nvSpPr>
        <p:spPr>
          <a:xfrm>
            <a:off x="8229600" y="6473952"/>
            <a:ext cx="758952" cy="246888"/>
          </a:xfrm>
        </p:spPr>
        <p:txBody>
          <a:bodyPr/>
          <a:lstStyle/>
          <a:p>
            <a:fld id="{CA15C064-DD44-4CAC-873E-2D1F54821676}" type="slidenum">
              <a:rPr kumimoji="0" lang="en-US" smtClean="0"/>
              <a:pPr/>
              <a:t>‹#›</a:t>
            </a:fld>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4CBEAF9-9E58-4CC8-A6FF-6DD8A58DEEA4}" type="datetimeFigureOut">
              <a:rPr lang="en-US" smtClean="0"/>
              <a:pPr/>
              <a:t>4/8/2011</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4CBEAF9-9E58-4CC8-A6FF-6DD8A58DEEA4}" type="datetimeFigureOut">
              <a:rPr lang="en-US" smtClean="0"/>
              <a:pPr/>
              <a:t>4/8/2011</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4CBEAF9-9E58-4CC8-A6FF-6DD8A58DEEA4}" type="datetimeFigureOut">
              <a:rPr lang="en-US" smtClean="0"/>
              <a:pPr/>
              <a:t>4/8/2011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CA15C064-DD44-4CAC-873E-2D1F54821676}" type="slidenum">
              <a:rPr kumimoji="0" lang="en-US" smtClean="0"/>
              <a:pPr/>
              <a:t>‹#›</a:t>
            </a:fld>
            <a:endParaRPr kumimoji="0"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4CBEAF9-9E58-4CC8-A6FF-6DD8A58DEEA4}" type="datetimeFigureOut">
              <a:rPr lang="en-US" smtClean="0"/>
              <a:pPr/>
              <a:t>4/8/2011</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CBEAF9-9E58-4CC8-A6FF-6DD8A58DEEA4}" type="datetimeFigureOut">
              <a:rPr lang="en-US" smtClean="0"/>
              <a:pPr/>
              <a:t>4/8/2011</a:t>
            </a:fld>
            <a:endParaRPr lang="en-US"/>
          </a:p>
        </p:txBody>
      </p:sp>
      <p:sp>
        <p:nvSpPr>
          <p:cNvPr id="24" name="Footer Placeholder 23"/>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4CBEAF9-9E58-4CC8-A6FF-6DD8A58DEEA4}" type="datetimeFigureOut">
              <a:rPr lang="en-US" smtClean="0"/>
              <a:pPr/>
              <a:t>4/8/2011</a:t>
            </a:fld>
            <a:endParaRPr lang="en-US"/>
          </a:p>
        </p:txBody>
      </p:sp>
      <p:sp>
        <p:nvSpPr>
          <p:cNvPr id="29" name="Footer Placeholder 28"/>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4CBEAF9-9E58-4CC8-A6FF-6DD8A58DEEA4}" type="datetimeFigureOut">
              <a:rPr lang="en-US" smtClean="0"/>
              <a:pPr/>
              <a:t>4/8/2011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CA15C064-DD44-4CAC-873E-2D1F54821676}" type="slidenum">
              <a:rPr kumimoji="0" lang="en-US" smtClean="0"/>
              <a:pPr/>
              <a:t>‹#›</a:t>
            </a:fld>
            <a:endParaRPr kumimoji="0"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4/8/2011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4/8/2011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810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5" name="Line 11"/>
          <p:cNvSpPr>
            <a:spLocks noChangeShapeType="1"/>
          </p:cNvSpPr>
          <p:nvPr/>
        </p:nvSpPr>
        <p:spPr bwMode="auto">
          <a:xfrm>
            <a:off x="381000" y="381000"/>
            <a:ext cx="8382000" cy="0"/>
          </a:xfrm>
          <a:prstGeom prst="line">
            <a:avLst/>
          </a:prstGeom>
          <a:noFill/>
          <a:ln w="76200" cmpd="tri">
            <a:solidFill>
              <a:srgbClr val="990033"/>
            </a:solidFill>
            <a:round/>
            <a:headEnd/>
            <a:tailEnd/>
          </a:ln>
          <a:effectLst/>
        </p:spPr>
        <p:txBody>
          <a:bodyPr wrap="none" anchor="ctr"/>
          <a:lstStyle/>
          <a:p>
            <a:pPr>
              <a:defRPr/>
            </a:pPr>
            <a:endParaRPr lang="en-US" dirty="0"/>
          </a:p>
        </p:txBody>
      </p:sp>
      <p:sp>
        <p:nvSpPr>
          <p:cNvPr id="1036" name="Line 12"/>
          <p:cNvSpPr>
            <a:spLocks noChangeShapeType="1"/>
          </p:cNvSpPr>
          <p:nvPr/>
        </p:nvSpPr>
        <p:spPr bwMode="auto">
          <a:xfrm>
            <a:off x="381000" y="381000"/>
            <a:ext cx="0" cy="5943600"/>
          </a:xfrm>
          <a:prstGeom prst="line">
            <a:avLst/>
          </a:prstGeom>
          <a:noFill/>
          <a:ln w="76200" cmpd="tri">
            <a:solidFill>
              <a:srgbClr val="990033"/>
            </a:solidFill>
            <a:round/>
            <a:headEnd/>
            <a:tailEnd/>
          </a:ln>
          <a:effectLst/>
        </p:spPr>
        <p:txBody>
          <a:bodyPr wrap="none" anchor="ctr"/>
          <a:lstStyle/>
          <a:p>
            <a:pPr>
              <a:defRPr/>
            </a:pPr>
            <a:endParaRPr lang="en-US" dirty="0"/>
          </a:p>
        </p:txBody>
      </p:sp>
      <p:sp>
        <p:nvSpPr>
          <p:cNvPr id="1038" name="Line 14"/>
          <p:cNvSpPr>
            <a:spLocks noChangeShapeType="1"/>
          </p:cNvSpPr>
          <p:nvPr/>
        </p:nvSpPr>
        <p:spPr bwMode="auto">
          <a:xfrm>
            <a:off x="8763000" y="381000"/>
            <a:ext cx="0" cy="5943600"/>
          </a:xfrm>
          <a:prstGeom prst="line">
            <a:avLst/>
          </a:prstGeom>
          <a:noFill/>
          <a:ln w="76200" cmpd="tri">
            <a:solidFill>
              <a:srgbClr val="990033"/>
            </a:solidFill>
            <a:round/>
            <a:headEnd/>
            <a:tailEnd/>
          </a:ln>
          <a:effectLst/>
        </p:spPr>
        <p:txBody>
          <a:bodyPr wrap="none" anchor="ctr"/>
          <a:lstStyle/>
          <a:p>
            <a:pPr>
              <a:defRPr/>
            </a:pPr>
            <a:endParaRPr lang="en-US" dirty="0"/>
          </a:p>
        </p:txBody>
      </p:sp>
      <p:sp>
        <p:nvSpPr>
          <p:cNvPr id="1040" name="Line 16"/>
          <p:cNvSpPr>
            <a:spLocks noChangeShapeType="1"/>
          </p:cNvSpPr>
          <p:nvPr/>
        </p:nvSpPr>
        <p:spPr bwMode="auto">
          <a:xfrm>
            <a:off x="381000" y="6324600"/>
            <a:ext cx="228600" cy="0"/>
          </a:xfrm>
          <a:prstGeom prst="line">
            <a:avLst/>
          </a:prstGeom>
          <a:noFill/>
          <a:ln w="76200" cmpd="tri">
            <a:solidFill>
              <a:srgbClr val="990033"/>
            </a:solidFill>
            <a:round/>
            <a:headEnd/>
            <a:tailEnd/>
          </a:ln>
          <a:effectLst/>
        </p:spPr>
        <p:txBody>
          <a:bodyPr wrap="none" anchor="ctr"/>
          <a:lstStyle/>
          <a:p>
            <a:pPr>
              <a:defRPr/>
            </a:pPr>
            <a:endParaRPr lang="en-US" dirty="0"/>
          </a:p>
        </p:txBody>
      </p:sp>
      <p:sp>
        <p:nvSpPr>
          <p:cNvPr id="1041" name="Line 17"/>
          <p:cNvSpPr>
            <a:spLocks noChangeShapeType="1"/>
          </p:cNvSpPr>
          <p:nvPr/>
        </p:nvSpPr>
        <p:spPr bwMode="auto">
          <a:xfrm>
            <a:off x="609600" y="6324600"/>
            <a:ext cx="8153400" cy="0"/>
          </a:xfrm>
          <a:prstGeom prst="line">
            <a:avLst/>
          </a:prstGeom>
          <a:noFill/>
          <a:ln w="76200" cmpd="tri">
            <a:solidFill>
              <a:srgbClr val="990033"/>
            </a:solidFill>
            <a:round/>
            <a:headEnd/>
            <a:tailEnd/>
          </a:ln>
          <a:effectLst/>
        </p:spPr>
        <p:txBody>
          <a:bodyPr wrap="none" anchor="ctr"/>
          <a:lstStyle/>
          <a:p>
            <a:pPr>
              <a:defRPr/>
            </a:pPr>
            <a:endParaRPr lang="en-US" dirty="0"/>
          </a:p>
        </p:txBody>
      </p:sp>
      <p:sp>
        <p:nvSpPr>
          <p:cNvPr id="1046" name="Text Box 22"/>
          <p:cNvSpPr txBox="1">
            <a:spLocks noChangeArrowheads="1"/>
          </p:cNvSpPr>
          <p:nvPr/>
        </p:nvSpPr>
        <p:spPr bwMode="auto">
          <a:xfrm>
            <a:off x="304800" y="6324600"/>
            <a:ext cx="5334000" cy="338138"/>
          </a:xfrm>
          <a:prstGeom prst="rect">
            <a:avLst/>
          </a:prstGeom>
          <a:noFill/>
          <a:ln w="9525">
            <a:noFill/>
            <a:miter lim="800000"/>
            <a:headEnd type="none" w="lg" len="lg"/>
            <a:tailEnd type="none" w="lg" len="lg"/>
          </a:ln>
          <a:effectLst/>
        </p:spPr>
        <p:txBody>
          <a:bodyPr>
            <a:spAutoFit/>
          </a:bodyPr>
          <a:lstStyle/>
          <a:p>
            <a:pPr algn="l">
              <a:spcBef>
                <a:spcPct val="50000"/>
              </a:spcBef>
              <a:defRPr/>
            </a:pPr>
            <a:r>
              <a:rPr lang="en-US" sz="1600" i="1" dirty="0">
                <a:solidFill>
                  <a:srgbClr val="00CC99"/>
                </a:solidFill>
              </a:rPr>
              <a:t>Radiation Protection Technology</a:t>
            </a:r>
            <a:endParaRPr lang="en-US" sz="1600" dirty="0">
              <a:solidFill>
                <a:srgbClr val="00CC99"/>
              </a:solidFill>
            </a:endParaRPr>
          </a:p>
        </p:txBody>
      </p:sp>
      <p:pic>
        <p:nvPicPr>
          <p:cNvPr id="1034" name="Picture 23" descr="navBackground"/>
          <p:cNvPicPr>
            <a:picLocks noChangeAspect="1" noChangeArrowheads="1"/>
          </p:cNvPicPr>
          <p:nvPr/>
        </p:nvPicPr>
        <p:blipFill>
          <a:blip r:embed="rId13" cstate="print"/>
          <a:srcRect/>
          <a:stretch>
            <a:fillRect/>
          </a:stretch>
        </p:blipFill>
        <p:spPr bwMode="auto">
          <a:xfrm>
            <a:off x="457200" y="457200"/>
            <a:ext cx="8229600" cy="1143000"/>
          </a:xfrm>
          <a:prstGeom prst="rect">
            <a:avLst/>
          </a:prstGeom>
          <a:noFill/>
          <a:ln w="9525">
            <a:noFill/>
            <a:miter lim="800000"/>
            <a:headEnd/>
            <a:tailEnd/>
          </a:ln>
        </p:spPr>
      </p:pic>
      <p:pic>
        <p:nvPicPr>
          <p:cNvPr id="2" name="Picture 10" descr="Atom.gif"/>
          <p:cNvPicPr>
            <a:picLocks noChangeAspect="1"/>
          </p:cNvPicPr>
          <p:nvPr userDrawn="1"/>
        </p:nvPicPr>
        <p:blipFill>
          <a:blip r:embed="rId14" cstate="print"/>
          <a:srcRect/>
          <a:stretch>
            <a:fillRect/>
          </a:stretch>
        </p:blipFill>
        <p:spPr bwMode="auto">
          <a:xfrm>
            <a:off x="8077200" y="5715000"/>
            <a:ext cx="695325" cy="5524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Arial" charset="0"/>
        </a:defRPr>
      </a:lvl2pPr>
      <a:lvl3pPr algn="ctr" rtl="0" eaLnBrk="0" fontAlgn="base" hangingPunct="0">
        <a:spcBef>
          <a:spcPct val="0"/>
        </a:spcBef>
        <a:spcAft>
          <a:spcPct val="0"/>
        </a:spcAft>
        <a:defRPr sz="3600" b="1">
          <a:solidFill>
            <a:schemeClr val="tx2"/>
          </a:solidFill>
          <a:latin typeface="Arial" charset="0"/>
        </a:defRPr>
      </a:lvl3pPr>
      <a:lvl4pPr algn="ctr" rtl="0" eaLnBrk="0" fontAlgn="base" hangingPunct="0">
        <a:spcBef>
          <a:spcPct val="0"/>
        </a:spcBef>
        <a:spcAft>
          <a:spcPct val="0"/>
        </a:spcAft>
        <a:defRPr sz="3600" b="1">
          <a:solidFill>
            <a:schemeClr val="tx2"/>
          </a:solidFill>
          <a:latin typeface="Arial" charset="0"/>
        </a:defRPr>
      </a:lvl4pPr>
      <a:lvl5pPr algn="ctr" rtl="0" eaLnBrk="0" fontAlgn="base" hangingPunct="0">
        <a:spcBef>
          <a:spcPct val="0"/>
        </a:spcBef>
        <a:spcAft>
          <a:spcPct val="0"/>
        </a:spcAft>
        <a:defRPr sz="3600" b="1">
          <a:solidFill>
            <a:schemeClr val="tx2"/>
          </a:solidFill>
          <a:latin typeface="Arial" charset="0"/>
        </a:defRPr>
      </a:lvl5pPr>
      <a:lvl6pPr marL="457200" algn="ctr" rtl="0" eaLnBrk="0" fontAlgn="base" hangingPunct="0">
        <a:spcBef>
          <a:spcPct val="0"/>
        </a:spcBef>
        <a:spcAft>
          <a:spcPct val="0"/>
        </a:spcAft>
        <a:defRPr sz="3600" b="1">
          <a:solidFill>
            <a:schemeClr val="tx2"/>
          </a:solidFill>
          <a:latin typeface="Arial" charset="0"/>
        </a:defRPr>
      </a:lvl6pPr>
      <a:lvl7pPr marL="914400" algn="ctr" rtl="0" eaLnBrk="0" fontAlgn="base" hangingPunct="0">
        <a:spcBef>
          <a:spcPct val="0"/>
        </a:spcBef>
        <a:spcAft>
          <a:spcPct val="0"/>
        </a:spcAft>
        <a:defRPr sz="3600" b="1">
          <a:solidFill>
            <a:schemeClr val="tx2"/>
          </a:solidFill>
          <a:latin typeface="Arial" charset="0"/>
        </a:defRPr>
      </a:lvl7pPr>
      <a:lvl8pPr marL="1371600" algn="ctr" rtl="0" eaLnBrk="0" fontAlgn="base" hangingPunct="0">
        <a:spcBef>
          <a:spcPct val="0"/>
        </a:spcBef>
        <a:spcAft>
          <a:spcPct val="0"/>
        </a:spcAft>
        <a:defRPr sz="3600" b="1">
          <a:solidFill>
            <a:schemeClr val="tx2"/>
          </a:solidFill>
          <a:latin typeface="Arial" charset="0"/>
        </a:defRPr>
      </a:lvl8pPr>
      <a:lvl9pPr marL="1828800" algn="ctr" rtl="0" eaLnBrk="0" fontAlgn="base" hangingPunct="0">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lgn="l" eaLnBrk="1" latinLnBrk="0" hangingPunct="1"/>
            <a:fld id="{74CBEAF9-9E58-4CC8-A6FF-6DD8A58DEEA4}" type="datetimeFigureOut">
              <a:rPr lang="en-US" smtClean="0"/>
              <a:pPr algn="l" eaLnBrk="1" latinLnBrk="0" hangingPunct="1"/>
              <a:t>4/8/2011</a:t>
            </a:fld>
            <a:endParaRPr lang="en-US" dirty="0">
              <a:solidFill>
                <a:schemeClr val="accent1">
                  <a:shade val="75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r" eaLnBrk="1" latinLnBrk="0" hangingPunct="1"/>
            <a:endParaRPr kumimoji="0" lang="en-US" dirty="0">
              <a:solidFill>
                <a:schemeClr val="accent1">
                  <a:shade val="75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A15C064-DD44-4CAC-873E-2D1F54821676}" type="slidenum">
              <a:rPr kumimoji="0" lang="en-US" smtClean="0"/>
              <a:pPr/>
              <a:t>‹#›</a:t>
            </a:fld>
            <a:endParaRPr kumimoji="0" lang="en-US" dirty="0">
              <a:solidFill>
                <a:schemeClr val="accent1">
                  <a:shade val="75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pic>
        <p:nvPicPr>
          <p:cNvPr id="13" name="Picture 10" descr="Atom.gif"/>
          <p:cNvPicPr>
            <a:picLocks noChangeAspect="1"/>
          </p:cNvPicPr>
          <p:nvPr userDrawn="1"/>
        </p:nvPicPr>
        <p:blipFill>
          <a:blip r:embed="rId13" cstate="print"/>
          <a:srcRect/>
          <a:stretch>
            <a:fillRect/>
          </a:stretch>
        </p:blipFill>
        <p:spPr bwMode="auto">
          <a:xfrm>
            <a:off x="8077200" y="5715000"/>
            <a:ext cx="695325" cy="5524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ctrTitle"/>
          </p:nvPr>
        </p:nvSpPr>
        <p:spPr>
          <a:xfrm>
            <a:off x="914400" y="1676400"/>
            <a:ext cx="7239000" cy="3429000"/>
          </a:xfrm>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lstStyle/>
          <a:p>
            <a:r>
              <a:rPr lang="en-US" sz="3400" b="0" dirty="0" smtClean="0"/>
              <a:t/>
            </a:r>
            <a:br>
              <a:rPr lang="en-US" sz="3400" b="0" dirty="0" smtClean="0"/>
            </a:br>
            <a:r>
              <a:rPr lang="en-US" sz="3400" b="0" dirty="0" smtClean="0"/>
              <a:t/>
            </a:r>
            <a:br>
              <a:rPr lang="en-US" sz="3400" b="0" dirty="0" smtClean="0"/>
            </a:br>
            <a:r>
              <a:rPr lang="en-US" sz="3400" b="0" dirty="0" smtClean="0"/>
              <a:t/>
            </a:r>
            <a:br>
              <a:rPr lang="en-US" sz="3400" b="0" dirty="0" smtClean="0"/>
            </a:br>
            <a:r>
              <a:rPr lang="en-US" sz="4800" dirty="0" smtClean="0">
                <a:latin typeface="Calibri" pitchFamily="34" charset="0"/>
              </a:rPr>
              <a:t>Counting </a:t>
            </a:r>
            <a:r>
              <a:rPr lang="en-US" sz="4800" dirty="0" smtClean="0">
                <a:latin typeface="Calibri" pitchFamily="34" charset="0"/>
              </a:rPr>
              <a:t>Statistics for RPTs</a:t>
            </a:r>
            <a:br>
              <a:rPr lang="en-US" sz="4800" dirty="0" smtClean="0">
                <a:latin typeface="Calibri" pitchFamily="34" charset="0"/>
              </a:rPr>
            </a:br>
            <a:r>
              <a:rPr lang="en-US" sz="3200" dirty="0" smtClean="0">
                <a:latin typeface="Calibri" pitchFamily="34" charset="0"/>
              </a:rPr>
              <a:t/>
            </a:r>
            <a:br>
              <a:rPr lang="en-US" sz="3200" dirty="0" smtClean="0">
                <a:latin typeface="Calibri" pitchFamily="34" charset="0"/>
              </a:rPr>
            </a:br>
            <a:r>
              <a:rPr lang="en-US" sz="4000" dirty="0" smtClean="0">
                <a:latin typeface="Calibri" pitchFamily="34" charset="0"/>
              </a:rPr>
              <a:t>An Overview of Concepts Taught</a:t>
            </a:r>
            <a:br>
              <a:rPr lang="en-US" sz="4000" dirty="0" smtClean="0">
                <a:latin typeface="Calibri" pitchFamily="34" charset="0"/>
              </a:rPr>
            </a:br>
            <a:r>
              <a:rPr lang="en-US" sz="4000" dirty="0" smtClean="0">
                <a:latin typeface="Calibri" pitchFamily="34" charset="0"/>
              </a:rPr>
              <a:t>in the</a:t>
            </a:r>
            <a:br>
              <a:rPr lang="en-US" sz="4000" dirty="0" smtClean="0">
                <a:latin typeface="Calibri" pitchFamily="34" charset="0"/>
              </a:rPr>
            </a:br>
            <a:r>
              <a:rPr lang="en-US" sz="4000" dirty="0" smtClean="0">
                <a:latin typeface="Calibri" pitchFamily="34" charset="0"/>
              </a:rPr>
              <a:t>Aiken Tech RPT Program</a:t>
            </a:r>
            <a:r>
              <a:rPr lang="en-US" sz="3200" dirty="0" smtClean="0"/>
              <a:t/>
            </a:r>
            <a:br>
              <a:rPr lang="en-US" sz="3200" dirty="0" smtClean="0"/>
            </a:br>
            <a:r>
              <a:rPr lang="en-US" sz="3200" dirty="0" smtClean="0"/>
              <a:t/>
            </a:r>
            <a:br>
              <a:rPr lang="en-US" sz="3200" dirty="0" smtClean="0"/>
            </a:br>
            <a:r>
              <a:rPr lang="en-US" sz="2400" b="0" dirty="0" smtClean="0"/>
              <a:t/>
            </a:r>
            <a:br>
              <a:rPr lang="en-US" sz="2400" b="0" dirty="0" smtClean="0"/>
            </a:br>
            <a:r>
              <a:rPr lang="en-US" sz="3200" dirty="0" smtClean="0"/>
              <a:t/>
            </a:r>
            <a:br>
              <a:rPr lang="en-US" sz="3200" dirty="0" smtClean="0"/>
            </a:br>
            <a:endParaRPr lang="en-US" sz="3200" dirty="0" smtClean="0"/>
          </a:p>
        </p:txBody>
      </p:sp>
      <p:sp>
        <p:nvSpPr>
          <p:cNvPr id="4" name="Subtitle 3"/>
          <p:cNvSpPr>
            <a:spLocks noGrp="1"/>
          </p:cNvSpPr>
          <p:nvPr>
            <p:ph type="subTitle" idx="1"/>
          </p:nvPr>
        </p:nvSpPr>
        <p:spPr>
          <a:xfrm>
            <a:off x="533400" y="5181600"/>
            <a:ext cx="5257800" cy="1143000"/>
          </a:xfrm>
        </p:spPr>
        <p:txBody>
          <a:bodyPr/>
          <a:lstStyle/>
          <a:p>
            <a:pPr algn="l"/>
            <a:r>
              <a:rPr lang="en-US" sz="2200" dirty="0" smtClean="0">
                <a:latin typeface="Calibri" pitchFamily="34" charset="0"/>
              </a:rPr>
              <a:t>Wade Miller, RRPT, AAHP(A)</a:t>
            </a:r>
            <a:br>
              <a:rPr lang="en-US" sz="2200" dirty="0" smtClean="0">
                <a:latin typeface="Calibri" pitchFamily="34" charset="0"/>
              </a:rPr>
            </a:br>
            <a:r>
              <a:rPr lang="en-US" sz="2200" dirty="0" smtClean="0">
                <a:latin typeface="Calibri" pitchFamily="34" charset="0"/>
              </a:rPr>
              <a:t>Sr. Health Physicist – SRNS</a:t>
            </a:r>
            <a:br>
              <a:rPr lang="en-US" sz="2200" dirty="0" smtClean="0">
                <a:latin typeface="Calibri" pitchFamily="34" charset="0"/>
              </a:rPr>
            </a:br>
            <a:r>
              <a:rPr lang="en-US" sz="2200" dirty="0" smtClean="0">
                <a:latin typeface="Calibri" pitchFamily="34" charset="0"/>
              </a:rPr>
              <a:t>Aiken Tech RPT Program Coordinator</a:t>
            </a:r>
            <a:endParaRPr lang="en-US" sz="22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57200" y="1676400"/>
            <a:ext cx="8229600" cy="4572000"/>
          </a:xfrm>
          <a:solidFill>
            <a:srgbClr val="CCFFCC"/>
          </a:solidFill>
          <a:ln w="57150">
            <a:noFill/>
          </a:ln>
          <a:effectLst/>
          <a:scene3d>
            <a:camera prst="orthographicFront">
              <a:rot lat="0" lon="0" rev="0"/>
            </a:camera>
            <a:lightRig rig="balanced" dir="t">
              <a:rot lat="0" lon="0" rev="8700000"/>
            </a:lightRig>
          </a:scene3d>
          <a:sp3d>
            <a:bevelT w="190500" h="38100"/>
          </a:sp3d>
        </p:spPr>
        <p:txBody>
          <a:bodyPr/>
          <a:lstStyle/>
          <a:p>
            <a:pPr algn="l"/>
            <a:r>
              <a:rPr lang="en-US" sz="4400" b="0" dirty="0" smtClean="0">
                <a:latin typeface="Bell MT" pitchFamily="18" charset="0"/>
              </a:rPr>
              <a:t> Statistical </a:t>
            </a:r>
            <a:r>
              <a:rPr lang="en-US" sz="4400" b="0" dirty="0" smtClean="0">
                <a:latin typeface="Bell MT" pitchFamily="18" charset="0"/>
              </a:rPr>
              <a:t>thinking will one day be </a:t>
            </a:r>
            <a:r>
              <a:rPr lang="en-US" sz="4400" b="0" dirty="0" smtClean="0">
                <a:latin typeface="Bell MT" pitchFamily="18" charset="0"/>
              </a:rPr>
              <a:t>  </a:t>
            </a:r>
            <a:br>
              <a:rPr lang="en-US" sz="4400" b="0" dirty="0" smtClean="0">
                <a:latin typeface="Bell MT" pitchFamily="18" charset="0"/>
              </a:rPr>
            </a:br>
            <a:r>
              <a:rPr lang="en-US" sz="4400" b="0" dirty="0" smtClean="0">
                <a:latin typeface="Bell MT" pitchFamily="18" charset="0"/>
              </a:rPr>
              <a:t> </a:t>
            </a:r>
            <a:r>
              <a:rPr lang="en-US" sz="4400" b="0" dirty="0" smtClean="0">
                <a:latin typeface="Bell MT" pitchFamily="18" charset="0"/>
              </a:rPr>
              <a:t>as </a:t>
            </a:r>
            <a:r>
              <a:rPr lang="en-US" sz="4400" b="0" dirty="0" smtClean="0">
                <a:latin typeface="Bell MT" pitchFamily="18" charset="0"/>
              </a:rPr>
              <a:t>necessary for efficient </a:t>
            </a:r>
            <a:r>
              <a:rPr lang="en-US" sz="4400" b="0" dirty="0" smtClean="0">
                <a:latin typeface="Bell MT" pitchFamily="18" charset="0"/>
              </a:rPr>
              <a:t> </a:t>
            </a:r>
            <a:br>
              <a:rPr lang="en-US" sz="4400" b="0" dirty="0" smtClean="0">
                <a:latin typeface="Bell MT" pitchFamily="18" charset="0"/>
              </a:rPr>
            </a:br>
            <a:r>
              <a:rPr lang="en-US" sz="4400" b="0" dirty="0" smtClean="0">
                <a:latin typeface="Bell MT" pitchFamily="18" charset="0"/>
              </a:rPr>
              <a:t> </a:t>
            </a:r>
            <a:r>
              <a:rPr lang="en-US" sz="4400" b="0" dirty="0" smtClean="0">
                <a:latin typeface="Bell MT" pitchFamily="18" charset="0"/>
              </a:rPr>
              <a:t>citizenship </a:t>
            </a:r>
            <a:r>
              <a:rPr lang="en-US" sz="4400" b="0" dirty="0" smtClean="0">
                <a:latin typeface="Bell MT" pitchFamily="18" charset="0"/>
              </a:rPr>
              <a:t>as the ability to read </a:t>
            </a:r>
            <a:r>
              <a:rPr lang="en-US" sz="4400" b="0" dirty="0" smtClean="0">
                <a:latin typeface="Bell MT" pitchFamily="18" charset="0"/>
              </a:rPr>
              <a:t/>
            </a:r>
            <a:br>
              <a:rPr lang="en-US" sz="4400" b="0" dirty="0" smtClean="0">
                <a:latin typeface="Bell MT" pitchFamily="18" charset="0"/>
              </a:rPr>
            </a:br>
            <a:r>
              <a:rPr lang="en-US" sz="4400" b="0" dirty="0" smtClean="0">
                <a:latin typeface="Bell MT" pitchFamily="18" charset="0"/>
              </a:rPr>
              <a:t> </a:t>
            </a:r>
            <a:r>
              <a:rPr lang="en-US" sz="4400" b="0" dirty="0" smtClean="0">
                <a:latin typeface="Bell MT" pitchFamily="18" charset="0"/>
              </a:rPr>
              <a:t>and </a:t>
            </a:r>
            <a:r>
              <a:rPr lang="en-US" sz="4400" b="0" dirty="0" smtClean="0">
                <a:latin typeface="Bell MT" pitchFamily="18" charset="0"/>
              </a:rPr>
              <a:t>write.</a:t>
            </a:r>
            <a:r>
              <a:rPr lang="en-US" dirty="0" smtClean="0"/>
              <a:t/>
            </a:r>
            <a:br>
              <a:rPr lang="en-US" dirty="0" smtClean="0"/>
            </a:br>
            <a:endParaRPr lang="en-US" dirty="0"/>
          </a:p>
        </p:txBody>
      </p:sp>
      <p:sp>
        <p:nvSpPr>
          <p:cNvPr id="7" name="Subtitle 6"/>
          <p:cNvSpPr>
            <a:spLocks noGrp="1"/>
          </p:cNvSpPr>
          <p:nvPr>
            <p:ph type="subTitle" idx="1"/>
          </p:nvPr>
        </p:nvSpPr>
        <p:spPr>
          <a:xfrm>
            <a:off x="1371600" y="4800600"/>
            <a:ext cx="6400800" cy="8382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r"/>
            <a:r>
              <a:rPr lang="en-US" dirty="0" smtClean="0">
                <a:latin typeface="Poor Richard" pitchFamily="18" charset="0"/>
              </a:rPr>
              <a:t>~ H. G. Wells</a:t>
            </a:r>
            <a:endParaRPr lang="en-US" dirty="0">
              <a:latin typeface="Poor Richard"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010400" cy="1143000"/>
          </a:xfrm>
          <a:solidFill>
            <a:schemeClr val="accent5">
              <a:lumMod val="40000"/>
              <a:lumOff val="60000"/>
            </a:schemeClr>
          </a:solidFill>
          <a:ln>
            <a:noFill/>
          </a:ln>
          <a:effectLst>
            <a:glow rad="139700">
              <a:schemeClr val="accent2">
                <a:satMod val="175000"/>
                <a:alpha val="40000"/>
              </a:schemeClr>
            </a:glo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a:lstStyle/>
          <a:p>
            <a:r>
              <a:rPr lang="en-US" dirty="0" smtClean="0">
                <a:solidFill>
                  <a:schemeClr val="tx1"/>
                </a:solidFill>
              </a:rPr>
              <a:t>Which Concepts to Teach and Why?</a:t>
            </a:r>
            <a:endParaRPr lang="en-US" dirty="0">
              <a:solidFill>
                <a:schemeClr val="tx1"/>
              </a:solidFill>
            </a:endParaRPr>
          </a:p>
        </p:txBody>
      </p:sp>
      <p:sp>
        <p:nvSpPr>
          <p:cNvPr id="4" name="Subtitle 3"/>
          <p:cNvSpPr>
            <a:spLocks noGrp="1"/>
          </p:cNvSpPr>
          <p:nvPr>
            <p:ph sz="half" idx="1"/>
          </p:nvPr>
        </p:nvSpPr>
        <p:spPr>
          <a:xfrm>
            <a:off x="685800" y="1752600"/>
            <a:ext cx="3810000" cy="4114800"/>
          </a:xfrm>
          <a:solidFill>
            <a:srgbClr val="CCFFCC"/>
          </a:solidFill>
          <a:ln>
            <a:solidFill>
              <a:srgbClr val="CCFFCC"/>
            </a:solid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a:lstStyle/>
          <a:p>
            <a:pPr algn="l">
              <a:buFont typeface="Arial" pitchFamily="34" charset="0"/>
              <a:buChar char="•"/>
            </a:pPr>
            <a:r>
              <a:rPr lang="en-US" dirty="0" smtClean="0"/>
              <a:t>NEI-NUCP</a:t>
            </a:r>
          </a:p>
          <a:p>
            <a:pPr lvl="1">
              <a:buFont typeface="Arial" pitchFamily="34" charset="0"/>
              <a:buChar char="•"/>
            </a:pPr>
            <a:r>
              <a:rPr lang="en-US" dirty="0" smtClean="0"/>
              <a:t>ACAD 08-006</a:t>
            </a:r>
            <a:endParaRPr lang="en-US" dirty="0" smtClean="0"/>
          </a:p>
          <a:p>
            <a:pPr algn="l">
              <a:buFont typeface="Arial" pitchFamily="34" charset="0"/>
              <a:buChar char="•"/>
            </a:pPr>
            <a:r>
              <a:rPr lang="en-US" dirty="0" smtClean="0"/>
              <a:t>DOE Core RCT</a:t>
            </a:r>
          </a:p>
          <a:p>
            <a:pPr algn="l">
              <a:buFont typeface="Arial" pitchFamily="34" charset="0"/>
              <a:buChar char="•"/>
            </a:pPr>
            <a:r>
              <a:rPr lang="en-US" dirty="0" smtClean="0"/>
              <a:t>Gap Analysis</a:t>
            </a:r>
          </a:p>
          <a:p>
            <a:pPr algn="l">
              <a:buFont typeface="Arial" pitchFamily="34" charset="0"/>
              <a:buChar char="•"/>
            </a:pPr>
            <a:r>
              <a:rPr lang="en-US" dirty="0" smtClean="0"/>
              <a:t>Lectures</a:t>
            </a:r>
          </a:p>
          <a:p>
            <a:pPr algn="l">
              <a:buFont typeface="Arial" pitchFamily="34" charset="0"/>
              <a:buChar char="•"/>
            </a:pPr>
            <a:r>
              <a:rPr lang="en-US" dirty="0" smtClean="0"/>
              <a:t>Labs &amp; Practical Exercises</a:t>
            </a:r>
            <a:endParaRPr lang="en-US" dirty="0"/>
          </a:p>
        </p:txBody>
      </p:sp>
      <p:pic>
        <p:nvPicPr>
          <p:cNvPr id="6" name="Picture 3" descr="I:\DCIM\100NIKON\DSCN0582.JPG"/>
          <p:cNvPicPr>
            <a:picLocks noGrp="1" noChangeAspect="1" noChangeArrowheads="1"/>
          </p:cNvPicPr>
          <p:nvPr>
            <p:ph sz="half" idx="2"/>
          </p:nvPr>
        </p:nvPicPr>
        <p:blipFill>
          <a:blip r:embed="rId3" cstate="print"/>
          <a:srcRect/>
          <a:stretch>
            <a:fillRect/>
          </a:stretch>
        </p:blipFill>
        <p:spPr bwMode="auto">
          <a:xfrm>
            <a:off x="3733800" y="2057400"/>
            <a:ext cx="4773464" cy="35814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9" name="Text Box 3"/>
          <p:cNvSpPr txBox="1">
            <a:spLocks noChangeArrowheads="1"/>
          </p:cNvSpPr>
          <p:nvPr/>
        </p:nvSpPr>
        <p:spPr bwMode="auto">
          <a:xfrm>
            <a:off x="1660525" y="1793875"/>
            <a:ext cx="184150" cy="457200"/>
          </a:xfrm>
          <a:prstGeom prst="rect">
            <a:avLst/>
          </a:prstGeom>
          <a:noFill/>
          <a:ln w="12700">
            <a:noFill/>
            <a:miter lim="800000"/>
            <a:headEnd/>
            <a:tailEnd/>
          </a:ln>
          <a:effectLst/>
        </p:spPr>
        <p:txBody>
          <a:bodyPr wrap="none">
            <a:spAutoFit/>
          </a:bodyPr>
          <a:lstStyle/>
          <a:p>
            <a:pPr algn="l">
              <a:defRPr/>
            </a:pPr>
            <a:endParaRPr lang="en-US" dirty="0">
              <a:effectLst>
                <a:outerShdw blurRad="38100" dist="38100" dir="2700000" algn="tl">
                  <a:srgbClr val="C0C0C0"/>
                </a:outerShdw>
              </a:effectLst>
              <a:latin typeface="Book Antiqua" pitchFamily="18" charset="0"/>
            </a:endParaRPr>
          </a:p>
        </p:txBody>
      </p:sp>
      <p:sp>
        <p:nvSpPr>
          <p:cNvPr id="4100" name="Rectangle 4"/>
          <p:cNvSpPr>
            <a:spLocks noGrp="1" noChangeArrowheads="1"/>
          </p:cNvSpPr>
          <p:nvPr>
            <p:ph type="body" idx="1"/>
          </p:nvPr>
        </p:nvSpPr>
        <p:spPr>
          <a:xfrm>
            <a:off x="457200" y="1676400"/>
            <a:ext cx="8229600" cy="4495800"/>
          </a:xfrm>
          <a:solidFill>
            <a:srgbClr val="CCFFCC"/>
          </a:solidFill>
          <a:ln>
            <a:noFill/>
          </a:ln>
          <a:effectLst>
            <a:glow rad="1397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sz="2800" dirty="0" smtClean="0"/>
              <a:t>Define the term “statistics”</a:t>
            </a:r>
          </a:p>
          <a:p>
            <a:r>
              <a:rPr lang="en-US" sz="2800" dirty="0" smtClean="0"/>
              <a:t>Define and, given a set of data, determine the following terms common to statistics;</a:t>
            </a:r>
          </a:p>
          <a:p>
            <a:pPr lvl="1"/>
            <a:r>
              <a:rPr lang="en-US" sz="2800" dirty="0" smtClean="0"/>
              <a:t>Mean</a:t>
            </a:r>
          </a:p>
          <a:p>
            <a:pPr lvl="1"/>
            <a:r>
              <a:rPr lang="en-US" sz="2800" dirty="0" smtClean="0"/>
              <a:t>Median</a:t>
            </a:r>
          </a:p>
          <a:p>
            <a:pPr lvl="1"/>
            <a:r>
              <a:rPr lang="en-US" sz="2800" dirty="0" smtClean="0"/>
              <a:t>Mode</a:t>
            </a:r>
          </a:p>
          <a:p>
            <a:pPr lvl="1"/>
            <a:r>
              <a:rPr lang="en-US" sz="2800" dirty="0" smtClean="0"/>
              <a:t>Range</a:t>
            </a:r>
          </a:p>
          <a:p>
            <a:r>
              <a:rPr lang="en-US" sz="2800" dirty="0" smtClean="0"/>
              <a:t>Define the following terms:</a:t>
            </a:r>
          </a:p>
          <a:p>
            <a:pPr lvl="1"/>
            <a:r>
              <a:rPr lang="en-US" sz="2800" dirty="0" smtClean="0"/>
              <a:t>Accuracy &amp; Precision</a:t>
            </a:r>
            <a:endParaRPr lang="en-US" sz="2800" dirty="0" smtClean="0"/>
          </a:p>
          <a:p>
            <a:pPr lvl="1"/>
            <a:endParaRPr lang="en-US" sz="2800" dirty="0" smtClean="0"/>
          </a:p>
          <a:p>
            <a:endParaRPr lang="en-US" dirty="0" smtClean="0"/>
          </a:p>
          <a:p>
            <a:pPr>
              <a:buFontTx/>
              <a:buNone/>
            </a:pPr>
            <a:endParaRPr lang="en-US" sz="3600" dirty="0" smtClean="0"/>
          </a:p>
        </p:txBody>
      </p:sp>
      <p:sp>
        <p:nvSpPr>
          <p:cNvPr id="5" name="Rectangle 2"/>
          <p:cNvSpPr txBox="1">
            <a:spLocks noChangeArrowheads="1"/>
          </p:cNvSpPr>
          <p:nvPr/>
        </p:nvSpPr>
        <p:spPr bwMode="auto">
          <a:xfrm>
            <a:off x="1524000" y="457200"/>
            <a:ext cx="7162800" cy="1143000"/>
          </a:xfrm>
          <a:prstGeom prst="rect">
            <a:avLst/>
          </a:prstGeom>
          <a:solidFill>
            <a:srgbClr val="CCFFCC"/>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smtClean="0">
                <a:ln>
                  <a:noFill/>
                </a:ln>
                <a:solidFill>
                  <a:schemeClr val="tx1"/>
                </a:solidFill>
                <a:effectLst/>
                <a:uLnTx/>
                <a:uFillTx/>
                <a:latin typeface="+mj-lt"/>
                <a:ea typeface="+mj-ea"/>
                <a:cs typeface="Arial" charset="0"/>
              </a:rPr>
              <a:t>Learning Outcome</a:t>
            </a:r>
            <a:br>
              <a:rPr kumimoji="0" lang="en-US" sz="3600" b="1" i="0" u="none" strike="noStrike" kern="0" cap="none" spc="0" normalizeH="0" baseline="0" noProof="0" dirty="0" smtClean="0">
                <a:ln>
                  <a:noFill/>
                </a:ln>
                <a:solidFill>
                  <a:schemeClr val="tx1"/>
                </a:solidFill>
                <a:effectLst/>
                <a:uLnTx/>
                <a:uFillTx/>
                <a:latin typeface="+mj-lt"/>
                <a:ea typeface="+mj-ea"/>
                <a:cs typeface="Arial" charset="0"/>
              </a:rPr>
            </a:br>
            <a:r>
              <a:rPr kumimoji="0" lang="en-US" sz="1600" b="1" i="0" u="none" strike="noStrike" kern="0" cap="none" spc="0" normalizeH="0" baseline="0" noProof="0" dirty="0" smtClean="0">
                <a:ln>
                  <a:noFill/>
                </a:ln>
                <a:solidFill>
                  <a:schemeClr val="tx1"/>
                </a:solidFill>
                <a:effectLst/>
                <a:uLnTx/>
                <a:uFillTx/>
                <a:latin typeface="+mj-lt"/>
                <a:ea typeface="+mj-ea"/>
                <a:cs typeface="Arial" charset="0"/>
              </a:rPr>
              <a:t>Upon completion of this lesson, the student will be able to: </a:t>
            </a:r>
            <a:endParaRPr kumimoji="0" lang="en-US" sz="5400" b="1" i="0" u="none" strike="noStrike" kern="0" cap="none" spc="0" normalizeH="0" baseline="0" noProof="0" dirty="0" smtClean="0">
              <a:ln>
                <a:noFill/>
              </a:ln>
              <a:solidFill>
                <a:schemeClr val="tx1"/>
              </a:solidFill>
              <a:effectLst/>
              <a:uLnTx/>
              <a:uFillTx/>
              <a:latin typeface="+mj-lt"/>
              <a:ea typeface="+mj-ea"/>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p:cNvSpPr>
            <a:spLocks noGrp="1"/>
          </p:cNvSpPr>
          <p:nvPr>
            <p:ph idx="1"/>
          </p:nvPr>
        </p:nvSpPr>
        <p:spPr>
          <a:xfrm>
            <a:off x="457200" y="1600200"/>
            <a:ext cx="8229600" cy="4648200"/>
          </a:xfrm>
          <a:solidFill>
            <a:srgbClr val="CCFF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sz="3000" dirty="0" smtClean="0"/>
              <a:t>Describe three types of errors related to counting statistics. </a:t>
            </a:r>
          </a:p>
          <a:p>
            <a:r>
              <a:rPr lang="en-US" sz="3000" dirty="0" smtClean="0"/>
              <a:t>Discuss the nature of radioactive decay as it relates to the need for the use of statistics in radiation protection.</a:t>
            </a:r>
          </a:p>
          <a:p>
            <a:r>
              <a:rPr lang="en-US" sz="3000" dirty="0" smtClean="0"/>
              <a:t>Describe the different types of data distributions and identify the one used in radioactive counting.</a:t>
            </a:r>
          </a:p>
          <a:p>
            <a:r>
              <a:rPr lang="en-US" sz="3000" dirty="0" smtClean="0"/>
              <a:t>Discuss the relationship between variance and standard deviation.</a:t>
            </a:r>
          </a:p>
          <a:p>
            <a:endParaRPr lang="en-US" sz="2800" dirty="0" smtClean="0"/>
          </a:p>
        </p:txBody>
      </p:sp>
      <p:sp>
        <p:nvSpPr>
          <p:cNvPr id="4099" name="Title 1"/>
          <p:cNvSpPr>
            <a:spLocks noGrp="1"/>
          </p:cNvSpPr>
          <p:nvPr>
            <p:ph type="title"/>
          </p:nvPr>
        </p:nvSpPr>
        <p:spPr>
          <a:xfrm>
            <a:off x="1524000" y="381000"/>
            <a:ext cx="7162800" cy="1219200"/>
          </a:xfrm>
          <a:solidFill>
            <a:srgbClr val="CCFF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t>Learning Outcomes </a:t>
            </a:r>
            <a:r>
              <a:rPr lang="en-US" sz="1400" dirty="0" smtClean="0"/>
              <a:t>(cont’d)</a:t>
            </a:r>
            <a:r>
              <a:rPr lang="en-US" dirty="0" smtClean="0"/>
              <a:t/>
            </a:r>
            <a:br>
              <a:rPr lang="en-US" dirty="0" smtClean="0"/>
            </a:br>
            <a:r>
              <a:rPr lang="en-US" sz="1600" dirty="0" smtClean="0"/>
              <a:t>Upon the completion of this lesson, the student will be able to: </a:t>
            </a:r>
            <a:endParaRPr lang="en-US" sz="32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a:xfrm>
            <a:off x="457200" y="1600200"/>
            <a:ext cx="8229600" cy="4648200"/>
          </a:xfrm>
          <a:solidFill>
            <a:srgbClr val="FFFF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sz="3200" dirty="0" smtClean="0"/>
              <a:t>Given a set of data, determine the variance and standard deviation</a:t>
            </a:r>
          </a:p>
          <a:p>
            <a:r>
              <a:rPr lang="en-US" sz="3200" dirty="0" smtClean="0"/>
              <a:t>Explain the term “propagation of error”</a:t>
            </a:r>
          </a:p>
          <a:p>
            <a:endParaRPr lang="en-US" dirty="0" smtClean="0"/>
          </a:p>
        </p:txBody>
      </p:sp>
      <p:sp>
        <p:nvSpPr>
          <p:cNvPr id="6147" name="Rectangle 2"/>
          <p:cNvSpPr>
            <a:spLocks noGrp="1" noChangeArrowheads="1"/>
          </p:cNvSpPr>
          <p:nvPr>
            <p:ph type="title"/>
          </p:nvPr>
        </p:nvSpPr>
        <p:spPr>
          <a:xfrm>
            <a:off x="1600200" y="381000"/>
            <a:ext cx="7086600" cy="1219200"/>
          </a:xfrm>
          <a:solidFill>
            <a:srgbClr val="FFFF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t>Learning Outcomes </a:t>
            </a:r>
            <a:r>
              <a:rPr lang="en-US" sz="1200" dirty="0" smtClean="0"/>
              <a:t>(cont’d)</a:t>
            </a:r>
            <a:r>
              <a:rPr lang="en-US" dirty="0" smtClean="0"/>
              <a:t/>
            </a:r>
            <a:br>
              <a:rPr lang="en-US" dirty="0" smtClean="0"/>
            </a:br>
            <a:r>
              <a:rPr lang="en-US" sz="1600" dirty="0" smtClean="0"/>
              <a:t>Upon completion of this lesson, the student will be able to:</a:t>
            </a:r>
            <a:endParaRPr lang="en-US" sz="4000" dirty="0" smtClean="0"/>
          </a:p>
        </p:txBody>
      </p:sp>
      <p:grpSp>
        <p:nvGrpSpPr>
          <p:cNvPr id="4" name="Group 3"/>
          <p:cNvGrpSpPr/>
          <p:nvPr/>
        </p:nvGrpSpPr>
        <p:grpSpPr>
          <a:xfrm>
            <a:off x="1447800" y="3352800"/>
            <a:ext cx="6553200" cy="2743200"/>
            <a:chOff x="650875" y="1828800"/>
            <a:chExt cx="7883525" cy="4043363"/>
          </a:xfrm>
          <a:effectLst/>
          <a:scene3d>
            <a:camera prst="orthographicFront">
              <a:rot lat="0" lon="0" rev="0"/>
            </a:camera>
            <a:lightRig rig="balanced" dir="t">
              <a:rot lat="0" lon="0" rev="8700000"/>
            </a:lightRig>
          </a:scene3d>
        </p:grpSpPr>
        <p:sp>
          <p:nvSpPr>
            <p:cNvPr id="5" name="Freeform 4"/>
            <p:cNvSpPr/>
            <p:nvPr/>
          </p:nvSpPr>
          <p:spPr bwMode="auto">
            <a:xfrm rot="21379078">
              <a:off x="650875" y="1893888"/>
              <a:ext cx="4489450" cy="3298825"/>
            </a:xfrm>
            <a:custGeom>
              <a:avLst/>
              <a:gdLst>
                <a:gd name="connsiteX0" fmla="*/ 0 w 3035300"/>
                <a:gd name="connsiteY0" fmla="*/ 1883833 h 2156883"/>
                <a:gd name="connsiteX1" fmla="*/ 596900 w 3035300"/>
                <a:gd name="connsiteY1" fmla="*/ 1706033 h 2156883"/>
                <a:gd name="connsiteX2" fmla="*/ 1358900 w 3035300"/>
                <a:gd name="connsiteY2" fmla="*/ 16933 h 2156883"/>
                <a:gd name="connsiteX3" fmla="*/ 2032000 w 3035300"/>
                <a:gd name="connsiteY3" fmla="*/ 1807633 h 2156883"/>
                <a:gd name="connsiteX4" fmla="*/ 3035300 w 3035300"/>
                <a:gd name="connsiteY4" fmla="*/ 2112433 h 2156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5300" h="2156883">
                  <a:moveTo>
                    <a:pt x="0" y="1883833"/>
                  </a:moveTo>
                  <a:cubicBezTo>
                    <a:pt x="185208" y="1950508"/>
                    <a:pt x="370417" y="2017183"/>
                    <a:pt x="596900" y="1706033"/>
                  </a:cubicBezTo>
                  <a:cubicBezTo>
                    <a:pt x="823383" y="1394883"/>
                    <a:pt x="1119717" y="0"/>
                    <a:pt x="1358900" y="16933"/>
                  </a:cubicBezTo>
                  <a:cubicBezTo>
                    <a:pt x="1598083" y="33866"/>
                    <a:pt x="1752600" y="1458383"/>
                    <a:pt x="2032000" y="1807633"/>
                  </a:cubicBezTo>
                  <a:cubicBezTo>
                    <a:pt x="2311400" y="2156883"/>
                    <a:pt x="2673350" y="2134658"/>
                    <a:pt x="3035300" y="2112433"/>
                  </a:cubicBezTo>
                </a:path>
              </a:pathLst>
            </a:custGeom>
            <a:solidFill>
              <a:schemeClr val="accent5">
                <a:lumMod val="60000"/>
                <a:lumOff val="4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p3d>
              <a:bevelT w="190500" h="38100" prst="coolSlant"/>
            </a:sp3d>
          </p:spPr>
          <p:txBody>
            <a:bodyPr/>
            <a:lstStyle/>
            <a:p>
              <a:pPr>
                <a:defRPr/>
              </a:pPr>
              <a:endParaRPr lang="en-US"/>
            </a:p>
          </p:txBody>
        </p:sp>
        <p:sp>
          <p:nvSpPr>
            <p:cNvPr id="6" name="Freeform 5"/>
            <p:cNvSpPr>
              <a:spLocks/>
            </p:cNvSpPr>
            <p:nvPr/>
          </p:nvSpPr>
          <p:spPr bwMode="auto">
            <a:xfrm rot="-220922">
              <a:off x="3224213" y="1863725"/>
              <a:ext cx="4752975" cy="3244850"/>
            </a:xfrm>
            <a:custGeom>
              <a:avLst/>
              <a:gdLst>
                <a:gd name="T0" fmla="*/ 0 w 3035300"/>
                <a:gd name="T1" fmla="*/ 2834361 h 2156883"/>
                <a:gd name="T2" fmla="*/ 934968 w 3035300"/>
                <a:gd name="T3" fmla="*/ 2566848 h 2156883"/>
                <a:gd name="T4" fmla="*/ 2128544 w 3035300"/>
                <a:gd name="T5" fmla="*/ 25477 h 2156883"/>
                <a:gd name="T6" fmla="*/ 3182869 w 3035300"/>
                <a:gd name="T7" fmla="*/ 2719712 h 2156883"/>
                <a:gd name="T8" fmla="*/ 4754411 w 3035300"/>
                <a:gd name="T9" fmla="*/ 3178305 h 21568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35300" h="2156883">
                  <a:moveTo>
                    <a:pt x="0" y="1883833"/>
                  </a:moveTo>
                  <a:cubicBezTo>
                    <a:pt x="185208" y="1950508"/>
                    <a:pt x="370417" y="2017183"/>
                    <a:pt x="596900" y="1706033"/>
                  </a:cubicBezTo>
                  <a:cubicBezTo>
                    <a:pt x="823383" y="1394883"/>
                    <a:pt x="1119717" y="0"/>
                    <a:pt x="1358900" y="16933"/>
                  </a:cubicBezTo>
                  <a:cubicBezTo>
                    <a:pt x="1598083" y="33866"/>
                    <a:pt x="1752600" y="1458383"/>
                    <a:pt x="2032000" y="1807633"/>
                  </a:cubicBezTo>
                  <a:cubicBezTo>
                    <a:pt x="2311400" y="2156883"/>
                    <a:pt x="2673350" y="2134658"/>
                    <a:pt x="3035300" y="2112433"/>
                  </a:cubicBezTo>
                </a:path>
              </a:pathLst>
            </a:custGeom>
            <a:solidFill>
              <a:srgbClr val="FFFF00">
                <a:alpha val="39999"/>
              </a:srgbClr>
            </a:solidFill>
            <a:ln w="9525" cap="flat" cmpd="sng" algn="ctr">
              <a:noFill/>
              <a:prstDash val="solid"/>
              <a:round/>
              <a:headEnd type="none" w="med" len="med"/>
              <a:tailEnd type="none" w="med" len="med"/>
            </a:ln>
            <a:effectLst>
              <a:outerShdw blurRad="44450" dist="27940" dir="5400000" algn="ctr">
                <a:srgbClr val="000000">
                  <a:alpha val="32000"/>
                </a:srgbClr>
              </a:outerShdw>
            </a:effectLst>
            <a:sp3d>
              <a:bevelT w="190500" h="38100" prst="coolSlant"/>
            </a:sp3d>
          </p:spPr>
          <p:txBody>
            <a:bodyPr/>
            <a:lstStyle/>
            <a:p>
              <a:endParaRPr lang="en-US"/>
            </a:p>
          </p:txBody>
        </p:sp>
        <p:grpSp>
          <p:nvGrpSpPr>
            <p:cNvPr id="7" name="Group 14"/>
            <p:cNvGrpSpPr/>
            <p:nvPr/>
          </p:nvGrpSpPr>
          <p:grpSpPr>
            <a:xfrm>
              <a:off x="762000" y="1828800"/>
              <a:ext cx="7772400" cy="4043363"/>
              <a:chOff x="762000" y="1828800"/>
              <a:chExt cx="7772400" cy="4043363"/>
            </a:xfrm>
          </p:grpSpPr>
          <p:cxnSp>
            <p:nvCxnSpPr>
              <p:cNvPr id="8" name="Straight Connector 7"/>
              <p:cNvCxnSpPr>
                <a:cxnSpLocks noChangeShapeType="1"/>
              </p:cNvCxnSpPr>
              <p:nvPr/>
            </p:nvCxnSpPr>
            <p:spPr bwMode="auto">
              <a:xfrm rot="16200000" flipV="1">
                <a:off x="2324100" y="3543300"/>
                <a:ext cx="3200400" cy="76200"/>
              </a:xfrm>
              <a:prstGeom prst="line">
                <a:avLst/>
              </a:prstGeom>
              <a:noFill/>
              <a:ln w="38100" algn="ctr">
                <a:noFill/>
                <a:round/>
                <a:headEnd/>
                <a:tailEnd/>
              </a:ln>
              <a:effectLst>
                <a:outerShdw blurRad="44450" dist="27940" dir="5400000" algn="ctr">
                  <a:srgbClr val="000000">
                    <a:alpha val="32000"/>
                  </a:srgbClr>
                </a:outerShdw>
              </a:effectLst>
              <a:sp3d>
                <a:bevelT w="190500" h="38100" prst="coolSlant"/>
              </a:sp3d>
            </p:spPr>
          </p:cxnSp>
          <p:sp>
            <p:nvSpPr>
              <p:cNvPr id="9" name="TextBox 8"/>
              <p:cNvSpPr txBox="1"/>
              <p:nvPr/>
            </p:nvSpPr>
            <p:spPr>
              <a:xfrm>
                <a:off x="1828800" y="4267200"/>
                <a:ext cx="1554163" cy="400050"/>
              </a:xfrm>
              <a:prstGeom prst="rect">
                <a:avLst/>
              </a:prstGeom>
              <a:noFill/>
              <a:ln>
                <a:noFill/>
              </a:ln>
              <a:effectLst>
                <a:outerShdw blurRad="44450" dist="27940" dir="5400000" algn="ctr">
                  <a:srgbClr val="000000">
                    <a:alpha val="32000"/>
                  </a:srgbClr>
                </a:outerShdw>
              </a:effectLst>
              <a:sp3d>
                <a:bevelT w="190500" h="38100" prst="coolSlant"/>
              </a:sp3d>
            </p:spPr>
            <p:txBody>
              <a:bodyPr wrap="none">
                <a:spAutoFit/>
              </a:bodyPr>
              <a:lstStyle/>
              <a:p>
                <a:pPr>
                  <a:defRPr/>
                </a:pPr>
                <a:r>
                  <a:rPr lang="en-US" sz="2000" dirty="0">
                    <a:latin typeface="+mn-lt"/>
                  </a:rPr>
                  <a:t>Background</a:t>
                </a:r>
              </a:p>
            </p:txBody>
          </p:sp>
          <p:sp>
            <p:nvSpPr>
              <p:cNvPr id="10" name="TextBox 9"/>
              <p:cNvSpPr txBox="1"/>
              <p:nvPr/>
            </p:nvSpPr>
            <p:spPr>
              <a:xfrm>
                <a:off x="4800600" y="4267200"/>
                <a:ext cx="1055688" cy="400050"/>
              </a:xfrm>
              <a:prstGeom prst="rect">
                <a:avLst/>
              </a:prstGeom>
              <a:noFill/>
              <a:ln>
                <a:noFill/>
              </a:ln>
              <a:effectLst>
                <a:outerShdw blurRad="44450" dist="27940" dir="5400000" algn="ctr">
                  <a:srgbClr val="000000">
                    <a:alpha val="32000"/>
                  </a:srgbClr>
                </a:outerShdw>
              </a:effectLst>
              <a:sp3d>
                <a:bevelT w="190500" h="38100" prst="coolSlant"/>
              </a:sp3d>
            </p:spPr>
            <p:txBody>
              <a:bodyPr wrap="none">
                <a:spAutoFit/>
              </a:bodyPr>
              <a:lstStyle/>
              <a:p>
                <a:pPr>
                  <a:defRPr/>
                </a:pPr>
                <a:r>
                  <a:rPr lang="en-US" sz="2000" dirty="0">
                    <a:latin typeface="+mn-lt"/>
                  </a:rPr>
                  <a:t>Sample</a:t>
                </a:r>
              </a:p>
            </p:txBody>
          </p:sp>
          <p:cxnSp>
            <p:nvCxnSpPr>
              <p:cNvPr id="11" name="Straight Connector 23"/>
              <p:cNvCxnSpPr>
                <a:cxnSpLocks noChangeShapeType="1"/>
              </p:cNvCxnSpPr>
              <p:nvPr/>
            </p:nvCxnSpPr>
            <p:spPr bwMode="auto">
              <a:xfrm>
                <a:off x="762000" y="5029200"/>
                <a:ext cx="7772400" cy="0"/>
              </a:xfrm>
              <a:prstGeom prst="line">
                <a:avLst/>
              </a:prstGeom>
              <a:noFill/>
              <a:ln w="9525" algn="ctr">
                <a:noFill/>
                <a:round/>
                <a:headEnd type="triangle" w="lg" len="lg"/>
                <a:tailEnd type="triangle" w="lg" len="lg"/>
              </a:ln>
              <a:effectLst>
                <a:outerShdw blurRad="44450" dist="27940" dir="5400000" algn="ctr">
                  <a:srgbClr val="000000">
                    <a:alpha val="32000"/>
                  </a:srgbClr>
                </a:outerShdw>
              </a:effectLst>
              <a:sp3d>
                <a:bevelT w="190500" h="38100" prst="coolSlant"/>
              </a:sp3d>
            </p:spPr>
          </p:cxnSp>
          <p:cxnSp>
            <p:nvCxnSpPr>
              <p:cNvPr id="12" name="Straight Connector 11"/>
              <p:cNvCxnSpPr>
                <a:cxnSpLocks noChangeShapeType="1"/>
              </p:cNvCxnSpPr>
              <p:nvPr/>
            </p:nvCxnSpPr>
            <p:spPr bwMode="auto">
              <a:xfrm rot="16200000" flipV="1">
                <a:off x="3581400" y="3505200"/>
                <a:ext cx="3429000" cy="76200"/>
              </a:xfrm>
              <a:prstGeom prst="line">
                <a:avLst/>
              </a:prstGeom>
              <a:noFill/>
              <a:ln w="38100" algn="ctr">
                <a:noFill/>
                <a:round/>
                <a:headEnd/>
                <a:tailEnd/>
              </a:ln>
              <a:effectLst>
                <a:outerShdw blurRad="44450" dist="27940" dir="5400000" algn="ctr">
                  <a:srgbClr val="000000">
                    <a:alpha val="32000"/>
                  </a:srgbClr>
                </a:outerShdw>
              </a:effectLst>
              <a:sp3d>
                <a:bevelT w="190500" h="38100" prst="coolSlant"/>
              </a:sp3d>
            </p:spPr>
          </p:cxnSp>
          <p:cxnSp>
            <p:nvCxnSpPr>
              <p:cNvPr id="13" name="Straight Connector 12"/>
              <p:cNvCxnSpPr>
                <a:cxnSpLocks noChangeShapeType="1"/>
              </p:cNvCxnSpPr>
              <p:nvPr/>
            </p:nvCxnSpPr>
            <p:spPr bwMode="auto">
              <a:xfrm rot="16200000" flipV="1">
                <a:off x="914400" y="3505200"/>
                <a:ext cx="3429000" cy="76200"/>
              </a:xfrm>
              <a:prstGeom prst="line">
                <a:avLst/>
              </a:prstGeom>
              <a:noFill/>
              <a:ln w="38100" algn="ctr">
                <a:noFill/>
                <a:round/>
                <a:headEnd/>
                <a:tailEnd/>
              </a:ln>
              <a:effectLst>
                <a:outerShdw blurRad="44450" dist="27940" dir="5400000" algn="ctr">
                  <a:srgbClr val="000000">
                    <a:alpha val="32000"/>
                  </a:srgbClr>
                </a:outerShdw>
              </a:effectLst>
              <a:sp3d>
                <a:bevelT w="190500" h="38100" prst="coolSlant"/>
              </a:sp3d>
            </p:spPr>
          </p:cxnSp>
          <p:sp>
            <p:nvSpPr>
              <p:cNvPr id="14" name="TextBox 13"/>
              <p:cNvSpPr txBox="1"/>
              <p:nvPr/>
            </p:nvSpPr>
            <p:spPr>
              <a:xfrm>
                <a:off x="3657600" y="5334000"/>
                <a:ext cx="579438" cy="461963"/>
              </a:xfrm>
              <a:prstGeom prst="rect">
                <a:avLst/>
              </a:prstGeom>
              <a:noFill/>
              <a:ln>
                <a:noFill/>
              </a:ln>
              <a:effectLst>
                <a:outerShdw blurRad="44450" dist="27940" dir="5400000" algn="ctr">
                  <a:srgbClr val="000000">
                    <a:alpha val="32000"/>
                  </a:srgbClr>
                </a:outerShdw>
              </a:effectLst>
              <a:sp3d>
                <a:bevelT w="190500" h="38100" prst="coolSlant"/>
              </a:sp3d>
            </p:spPr>
            <p:txBody>
              <a:bodyPr wrap="none">
                <a:spAutoFit/>
              </a:bodyPr>
              <a:lstStyle/>
              <a:p>
                <a:pPr>
                  <a:defRPr/>
                </a:pPr>
                <a:r>
                  <a:rPr lang="en-US" dirty="0">
                    <a:latin typeface="+mn-lt"/>
                  </a:rPr>
                  <a:t>DL</a:t>
                </a:r>
              </a:p>
            </p:txBody>
          </p:sp>
          <p:sp>
            <p:nvSpPr>
              <p:cNvPr id="15" name="TextBox 14"/>
              <p:cNvSpPr txBox="1"/>
              <p:nvPr/>
            </p:nvSpPr>
            <p:spPr>
              <a:xfrm>
                <a:off x="4884738" y="5334000"/>
                <a:ext cx="868362" cy="461963"/>
              </a:xfrm>
              <a:prstGeom prst="rect">
                <a:avLst/>
              </a:prstGeom>
              <a:noFill/>
              <a:ln>
                <a:noFill/>
              </a:ln>
              <a:effectLst>
                <a:outerShdw blurRad="44450" dist="27940" dir="5400000" algn="ctr">
                  <a:srgbClr val="000000">
                    <a:alpha val="32000"/>
                  </a:srgbClr>
                </a:outerShdw>
              </a:effectLst>
              <a:sp3d>
                <a:bevelT w="190500" h="38100" prst="coolSlant"/>
              </a:sp3d>
            </p:spPr>
            <p:txBody>
              <a:bodyPr wrap="none">
                <a:spAutoFit/>
              </a:bodyPr>
              <a:lstStyle/>
              <a:p>
                <a:pPr>
                  <a:defRPr/>
                </a:pPr>
                <a:r>
                  <a:rPr lang="en-US" dirty="0">
                    <a:latin typeface="+mn-lt"/>
                  </a:rPr>
                  <a:t>MDA</a:t>
                </a:r>
              </a:p>
            </p:txBody>
          </p:sp>
          <p:sp>
            <p:nvSpPr>
              <p:cNvPr id="16" name="TextBox 15"/>
              <p:cNvSpPr txBox="1"/>
              <p:nvPr/>
            </p:nvSpPr>
            <p:spPr>
              <a:xfrm>
                <a:off x="2416175" y="5410200"/>
                <a:ext cx="469900" cy="461963"/>
              </a:xfrm>
              <a:prstGeom prst="rect">
                <a:avLst/>
              </a:prstGeom>
              <a:noFill/>
              <a:ln>
                <a:noFill/>
              </a:ln>
              <a:effectLst>
                <a:outerShdw blurRad="44450" dist="27940" dir="5400000" algn="ctr">
                  <a:srgbClr val="000000">
                    <a:alpha val="32000"/>
                  </a:srgbClr>
                </a:outerShdw>
              </a:effectLst>
              <a:sp3d>
                <a:bevelT w="190500" h="38100" prst="coolSlant"/>
              </a:sp3d>
            </p:spPr>
            <p:txBody>
              <a:bodyPr wrap="none">
                <a:spAutoFit/>
              </a:bodyPr>
              <a:lstStyle/>
              <a:p>
                <a:pPr>
                  <a:defRPr/>
                </a:pPr>
                <a:r>
                  <a:rPr lang="en-US" dirty="0">
                    <a:latin typeface="+mn-lt"/>
                  </a:rPr>
                  <a:t>n</a:t>
                </a:r>
                <a:r>
                  <a:rPr lang="en-US" baseline="-25000" dirty="0">
                    <a:latin typeface="+mn-lt"/>
                  </a:rPr>
                  <a:t>b</a:t>
                </a:r>
              </a:p>
            </p:txBody>
          </p:sp>
        </p:grpSp>
      </p:grpSp>
      <p:cxnSp>
        <p:nvCxnSpPr>
          <p:cNvPr id="20" name="Straight Connector 19"/>
          <p:cNvCxnSpPr/>
          <p:nvPr/>
        </p:nvCxnSpPr>
        <p:spPr bwMode="auto">
          <a:xfrm rot="5400000">
            <a:off x="1790700" y="4533900"/>
            <a:ext cx="2514600" cy="0"/>
          </a:xfrm>
          <a:prstGeom prst="line">
            <a:avLst/>
          </a:prstGeom>
          <a:solidFill>
            <a:schemeClr val="accent1"/>
          </a:solidFill>
          <a:ln w="9525" cap="flat" cmpd="sng" algn="ctr">
            <a:solidFill>
              <a:schemeClr val="tx1"/>
            </a:solidFill>
            <a:prstDash val="solid"/>
            <a:round/>
            <a:headEnd type="none" w="lg" len="lg"/>
            <a:tailEnd type="none" w="lg" len="lg"/>
          </a:ln>
          <a:effectLst/>
        </p:spPr>
      </p:cxnSp>
      <p:cxnSp>
        <p:nvCxnSpPr>
          <p:cNvPr id="22" name="Straight Connector 21"/>
          <p:cNvCxnSpPr/>
          <p:nvPr/>
        </p:nvCxnSpPr>
        <p:spPr bwMode="auto">
          <a:xfrm rot="5400000">
            <a:off x="2971800" y="4495800"/>
            <a:ext cx="2438400" cy="0"/>
          </a:xfrm>
          <a:prstGeom prst="line">
            <a:avLst/>
          </a:prstGeom>
          <a:solidFill>
            <a:schemeClr val="accent1"/>
          </a:solidFill>
          <a:ln w="9525" cap="flat" cmpd="sng" algn="ctr">
            <a:solidFill>
              <a:schemeClr val="tx1"/>
            </a:solidFill>
            <a:prstDash val="solid"/>
            <a:round/>
            <a:headEnd type="none" w="lg" len="lg"/>
            <a:tailEnd type="none" w="lg" len="lg"/>
          </a:ln>
          <a:effectLst/>
        </p:spPr>
      </p:cxnSp>
      <p:cxnSp>
        <p:nvCxnSpPr>
          <p:cNvPr id="24" name="Straight Connector 23"/>
          <p:cNvCxnSpPr/>
          <p:nvPr/>
        </p:nvCxnSpPr>
        <p:spPr bwMode="auto">
          <a:xfrm rot="5400000">
            <a:off x="4038600" y="4495800"/>
            <a:ext cx="2438400" cy="0"/>
          </a:xfrm>
          <a:prstGeom prst="line">
            <a:avLst/>
          </a:prstGeom>
          <a:solidFill>
            <a:schemeClr val="accent1"/>
          </a:solidFill>
          <a:ln w="9525" cap="flat" cmpd="sng" algn="ctr">
            <a:solidFill>
              <a:schemeClr val="tx1"/>
            </a:solidFill>
            <a:prstDash val="solid"/>
            <a:round/>
            <a:headEnd type="none" w="lg" len="lg"/>
            <a:tailEnd type="none" w="lg" len="lg"/>
          </a:ln>
          <a:effectLst/>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9" name="Text Box 3"/>
          <p:cNvSpPr txBox="1">
            <a:spLocks noChangeArrowheads="1"/>
          </p:cNvSpPr>
          <p:nvPr/>
        </p:nvSpPr>
        <p:spPr bwMode="auto">
          <a:xfrm>
            <a:off x="1660525" y="1793875"/>
            <a:ext cx="184150" cy="457200"/>
          </a:xfrm>
          <a:prstGeom prst="rect">
            <a:avLst/>
          </a:prstGeom>
          <a:noFill/>
          <a:ln w="12700">
            <a:noFill/>
            <a:miter lim="800000"/>
            <a:headEnd/>
            <a:tailEnd/>
          </a:ln>
          <a:effectLst/>
        </p:spPr>
        <p:txBody>
          <a:bodyPr wrap="none">
            <a:spAutoFit/>
          </a:bodyPr>
          <a:lstStyle/>
          <a:p>
            <a:pPr algn="l">
              <a:defRPr/>
            </a:pPr>
            <a:endParaRPr lang="en-US" dirty="0">
              <a:effectLst>
                <a:outerShdw blurRad="38100" dist="38100" dir="2700000" algn="tl">
                  <a:srgbClr val="C0C0C0"/>
                </a:outerShdw>
              </a:effectLst>
              <a:latin typeface="Book Antiqua" pitchFamily="18" charset="0"/>
            </a:endParaRPr>
          </a:p>
        </p:txBody>
      </p:sp>
      <p:sp>
        <p:nvSpPr>
          <p:cNvPr id="18435" name="Rectangle 4"/>
          <p:cNvSpPr>
            <a:spLocks noGrp="1" noChangeArrowheads="1"/>
          </p:cNvSpPr>
          <p:nvPr>
            <p:ph type="body" idx="1"/>
          </p:nvPr>
        </p:nvSpPr>
        <p:spPr>
          <a:xfrm>
            <a:off x="457200" y="1600200"/>
            <a:ext cx="8229600" cy="4648200"/>
          </a:xfr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sz="3200" dirty="0" smtClean="0"/>
              <a:t>Define the term “Confidence Level (CL)” </a:t>
            </a:r>
          </a:p>
          <a:p>
            <a:r>
              <a:rPr lang="en-US" sz="3200" dirty="0" smtClean="0"/>
              <a:t>Explain how CL relates to standard deviation.</a:t>
            </a:r>
          </a:p>
          <a:p>
            <a:r>
              <a:rPr lang="en-US" sz="3200" dirty="0" smtClean="0"/>
              <a:t>Define “optimum count time” </a:t>
            </a:r>
          </a:p>
          <a:p>
            <a:r>
              <a:rPr lang="en-US" sz="3200" dirty="0" smtClean="0"/>
              <a:t>Demonstrate the ability to determine optimum count time.</a:t>
            </a:r>
          </a:p>
          <a:p>
            <a:r>
              <a:rPr lang="en-US" sz="3200" dirty="0" smtClean="0"/>
              <a:t>Explain the term “Minimum Detectable Activity (MDA)”</a:t>
            </a:r>
          </a:p>
          <a:p>
            <a:endParaRPr lang="en-US" dirty="0" smtClean="0"/>
          </a:p>
          <a:p>
            <a:endParaRPr lang="en-US" sz="2800" dirty="0" smtClean="0"/>
          </a:p>
          <a:p>
            <a:endParaRPr lang="en-US" sz="2800" dirty="0" smtClean="0"/>
          </a:p>
          <a:p>
            <a:pPr>
              <a:buFontTx/>
              <a:buNone/>
            </a:pPr>
            <a:endParaRPr lang="en-US" dirty="0" smtClean="0"/>
          </a:p>
        </p:txBody>
      </p:sp>
      <p:sp>
        <p:nvSpPr>
          <p:cNvPr id="6" name="Rectangle 2"/>
          <p:cNvSpPr txBox="1">
            <a:spLocks noChangeArrowheads="1"/>
          </p:cNvSpPr>
          <p:nvPr/>
        </p:nvSpPr>
        <p:spPr bwMode="auto">
          <a:xfrm>
            <a:off x="1447800" y="457200"/>
            <a:ext cx="7239000" cy="1143000"/>
          </a:xfrm>
          <a:prstGeom prst="rect">
            <a:avLst/>
          </a:prstGeom>
          <a:solidFill>
            <a:schemeClr val="accent6">
              <a:lumMod val="20000"/>
              <a:lumOff val="8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defRPr/>
            </a:pPr>
            <a:r>
              <a:rPr lang="en-US" sz="3600" b="1" kern="0" dirty="0">
                <a:solidFill>
                  <a:schemeClr val="tx2"/>
                </a:solidFill>
                <a:latin typeface="+mj-lt"/>
                <a:ea typeface="+mj-ea"/>
                <a:cs typeface="+mj-cs"/>
              </a:rPr>
              <a:t>Learning Outcomes</a:t>
            </a:r>
            <a:br>
              <a:rPr lang="en-US" sz="3600" b="1" kern="0" dirty="0">
                <a:solidFill>
                  <a:schemeClr val="tx2"/>
                </a:solidFill>
                <a:latin typeface="+mj-lt"/>
                <a:ea typeface="+mj-ea"/>
                <a:cs typeface="+mj-cs"/>
              </a:rPr>
            </a:br>
            <a:r>
              <a:rPr lang="en-US" sz="1600" b="1" kern="0" dirty="0">
                <a:solidFill>
                  <a:schemeClr val="tx2"/>
                </a:solidFill>
                <a:latin typeface="+mj-lt"/>
                <a:ea typeface="+mj-ea"/>
                <a:cs typeface="+mj-cs"/>
              </a:rPr>
              <a:t>Upon completion of this lesson, the student will be able to:</a:t>
            </a:r>
            <a:endParaRPr lang="en-US" sz="4000" b="1" kern="0" dirty="0">
              <a:solidFill>
                <a:schemeClr val="tx2"/>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9" name="Text Box 3"/>
          <p:cNvSpPr txBox="1">
            <a:spLocks noChangeArrowheads="1"/>
          </p:cNvSpPr>
          <p:nvPr/>
        </p:nvSpPr>
        <p:spPr bwMode="auto">
          <a:xfrm>
            <a:off x="1660525" y="1793875"/>
            <a:ext cx="184150" cy="457200"/>
          </a:xfrm>
          <a:prstGeom prst="rect">
            <a:avLst/>
          </a:prstGeom>
          <a:noFill/>
          <a:ln w="12700">
            <a:noFill/>
            <a:miter lim="800000"/>
            <a:headEnd/>
            <a:tailEnd/>
          </a:ln>
          <a:effectLst/>
        </p:spPr>
        <p:txBody>
          <a:bodyPr wrap="none">
            <a:spAutoFit/>
          </a:bodyPr>
          <a:lstStyle/>
          <a:p>
            <a:pPr algn="l">
              <a:defRPr/>
            </a:pPr>
            <a:endParaRPr lang="en-US" dirty="0">
              <a:effectLst>
                <a:outerShdw blurRad="38100" dist="38100" dir="2700000" algn="tl">
                  <a:srgbClr val="C0C0C0"/>
                </a:outerShdw>
              </a:effectLst>
              <a:latin typeface="Book Antiqua" pitchFamily="18" charset="0"/>
            </a:endParaRPr>
          </a:p>
        </p:txBody>
      </p:sp>
      <p:sp>
        <p:nvSpPr>
          <p:cNvPr id="19459" name="Rectangle 4"/>
          <p:cNvSpPr>
            <a:spLocks noGrp="1" noChangeArrowheads="1"/>
          </p:cNvSpPr>
          <p:nvPr>
            <p:ph type="body" idx="1"/>
          </p:nvPr>
        </p:nvSpPr>
        <p:spPr>
          <a:xfrm>
            <a:off x="533400" y="1600200"/>
            <a:ext cx="8153400" cy="4648200"/>
          </a:xfr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buNone/>
            </a:pPr>
            <a:endParaRPr lang="en-US" sz="1800" dirty="0" smtClean="0"/>
          </a:p>
          <a:p>
            <a:r>
              <a:rPr lang="en-US" sz="3200" dirty="0" smtClean="0"/>
              <a:t>Demonstrate </a:t>
            </a:r>
            <a:r>
              <a:rPr lang="en-US" sz="3200" dirty="0" smtClean="0"/>
              <a:t>the ability to determine the MDA for a counting system. </a:t>
            </a:r>
          </a:p>
          <a:p>
            <a:r>
              <a:rPr lang="en-US" sz="3200" dirty="0" smtClean="0"/>
              <a:t>Explain the Chi-Square Test</a:t>
            </a:r>
          </a:p>
          <a:p>
            <a:r>
              <a:rPr lang="en-US" sz="3200" dirty="0" smtClean="0"/>
              <a:t>Demonstrate the ability to conduct a Chi-Square Test and interpret the results.</a:t>
            </a:r>
          </a:p>
          <a:p>
            <a:r>
              <a:rPr lang="en-US" sz="3200" dirty="0" smtClean="0"/>
              <a:t>Construct a Quality Control Chart</a:t>
            </a:r>
          </a:p>
          <a:p>
            <a:endParaRPr lang="en-US" dirty="0" smtClean="0"/>
          </a:p>
          <a:p>
            <a:endParaRPr lang="en-US" sz="2800" dirty="0" smtClean="0"/>
          </a:p>
          <a:p>
            <a:endParaRPr lang="en-US" sz="2800" dirty="0" smtClean="0"/>
          </a:p>
          <a:p>
            <a:pPr>
              <a:buFontTx/>
              <a:buNone/>
            </a:pPr>
            <a:endParaRPr lang="en-US" dirty="0" smtClean="0"/>
          </a:p>
        </p:txBody>
      </p:sp>
      <p:sp>
        <p:nvSpPr>
          <p:cNvPr id="6" name="Rectangle 2"/>
          <p:cNvSpPr txBox="1">
            <a:spLocks noChangeArrowheads="1"/>
          </p:cNvSpPr>
          <p:nvPr/>
        </p:nvSpPr>
        <p:spPr bwMode="auto">
          <a:xfrm>
            <a:off x="1600200" y="457200"/>
            <a:ext cx="7086600" cy="1143000"/>
          </a:xfrm>
          <a:prstGeom prst="rect">
            <a:avLst/>
          </a:prstGeom>
          <a:solidFill>
            <a:schemeClr val="accent6">
              <a:lumMod val="20000"/>
              <a:lumOff val="8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defRPr/>
            </a:pPr>
            <a:r>
              <a:rPr lang="en-US" sz="3600" b="1" kern="0" dirty="0">
                <a:solidFill>
                  <a:schemeClr val="tx2"/>
                </a:solidFill>
                <a:latin typeface="+mj-lt"/>
                <a:ea typeface="+mj-ea"/>
                <a:cs typeface="+mj-cs"/>
              </a:rPr>
              <a:t>Learning Outcomes </a:t>
            </a:r>
            <a:r>
              <a:rPr lang="en-US" sz="1200" b="1" kern="0" dirty="0">
                <a:solidFill>
                  <a:schemeClr val="tx2"/>
                </a:solidFill>
                <a:latin typeface="+mj-lt"/>
                <a:ea typeface="+mj-ea"/>
                <a:cs typeface="+mj-cs"/>
              </a:rPr>
              <a:t>(cont’d)</a:t>
            </a:r>
            <a:r>
              <a:rPr lang="en-US" sz="3600" b="1" kern="0" dirty="0">
                <a:solidFill>
                  <a:schemeClr val="tx2"/>
                </a:solidFill>
                <a:latin typeface="+mj-lt"/>
                <a:ea typeface="+mj-ea"/>
                <a:cs typeface="+mj-cs"/>
              </a:rPr>
              <a:t/>
            </a:r>
            <a:br>
              <a:rPr lang="en-US" sz="3600" b="1" kern="0" dirty="0">
                <a:solidFill>
                  <a:schemeClr val="tx2"/>
                </a:solidFill>
                <a:latin typeface="+mj-lt"/>
                <a:ea typeface="+mj-ea"/>
                <a:cs typeface="+mj-cs"/>
              </a:rPr>
            </a:br>
            <a:r>
              <a:rPr lang="en-US" sz="1600" b="1" kern="0" dirty="0">
                <a:solidFill>
                  <a:schemeClr val="tx2"/>
                </a:solidFill>
                <a:latin typeface="+mj-lt"/>
                <a:ea typeface="+mj-ea"/>
                <a:cs typeface="+mj-cs"/>
              </a:rPr>
              <a:t>Upon completion of this lesson, the student will be able to:</a:t>
            </a:r>
            <a:endParaRPr lang="en-US" sz="4000" b="1" kern="0" dirty="0">
              <a:solidFill>
                <a:schemeClr val="tx2"/>
              </a:solidFill>
              <a:latin typeface="+mj-lt"/>
              <a:ea typeface="+mj-ea"/>
              <a:cs typeface="+mj-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7086600" cy="1219200"/>
          </a:xfrm>
          <a:solidFill>
            <a:srgbClr val="CCFFCC"/>
          </a:solidFill>
          <a:ln>
            <a:noFill/>
          </a:ln>
          <a:effectLst>
            <a:glow rad="1016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t>Lab </a:t>
            </a:r>
            <a:r>
              <a:rPr lang="en-US" dirty="0" smtClean="0"/>
              <a:t>Work &amp; Practical Exercises</a:t>
            </a:r>
            <a:endParaRPr lang="en-US" dirty="0"/>
          </a:p>
        </p:txBody>
      </p:sp>
      <p:sp>
        <p:nvSpPr>
          <p:cNvPr id="4" name="Content Placeholder 3"/>
          <p:cNvSpPr>
            <a:spLocks noGrp="1"/>
          </p:cNvSpPr>
          <p:nvPr>
            <p:ph sz="half" idx="1"/>
          </p:nvPr>
        </p:nvSpPr>
        <p:spPr>
          <a:xfrm>
            <a:off x="533400" y="1676400"/>
            <a:ext cx="4114800" cy="4572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lstStyle/>
          <a:p>
            <a:r>
              <a:rPr lang="en-US" dirty="0" smtClean="0"/>
              <a:t>GM &amp; Gas Flow Labs</a:t>
            </a:r>
          </a:p>
          <a:p>
            <a:pPr lvl="1"/>
            <a:r>
              <a:rPr lang="en-US" dirty="0" smtClean="0"/>
              <a:t>Operating Voltages</a:t>
            </a:r>
          </a:p>
          <a:p>
            <a:pPr lvl="1"/>
            <a:r>
              <a:rPr lang="en-US" dirty="0" smtClean="0"/>
              <a:t>Backgrounds</a:t>
            </a:r>
          </a:p>
          <a:p>
            <a:pPr lvl="2"/>
            <a:r>
              <a:rPr lang="en-US" dirty="0" smtClean="0"/>
              <a:t>Several measurements</a:t>
            </a:r>
          </a:p>
          <a:p>
            <a:pPr lvl="2">
              <a:buNone/>
            </a:pPr>
            <a:r>
              <a:rPr lang="en-US" dirty="0" smtClean="0"/>
              <a:t> </a:t>
            </a:r>
            <a:r>
              <a:rPr lang="en-US" dirty="0" smtClean="0"/>
              <a:t>   -&gt; average</a:t>
            </a:r>
          </a:p>
          <a:p>
            <a:pPr lvl="1"/>
            <a:r>
              <a:rPr lang="en-US" dirty="0" smtClean="0"/>
              <a:t>Counting Efficiencies</a:t>
            </a:r>
          </a:p>
          <a:p>
            <a:pPr lvl="2"/>
            <a:r>
              <a:rPr lang="en-US" dirty="0" smtClean="0"/>
              <a:t>CPM -&gt; DPM </a:t>
            </a:r>
            <a:r>
              <a:rPr lang="en-US" dirty="0" err="1" smtClean="0"/>
              <a:t>vs</a:t>
            </a:r>
            <a:r>
              <a:rPr lang="en-US" dirty="0" smtClean="0"/>
              <a:t> </a:t>
            </a:r>
            <a:r>
              <a:rPr lang="en-US" dirty="0" err="1" smtClean="0"/>
              <a:t>calc’d</a:t>
            </a:r>
            <a:r>
              <a:rPr lang="en-US" dirty="0" smtClean="0"/>
              <a:t> activity</a:t>
            </a:r>
          </a:p>
          <a:p>
            <a:r>
              <a:rPr lang="en-US" dirty="0" smtClean="0"/>
              <a:t>Lots of WHY?</a:t>
            </a:r>
          </a:p>
          <a:p>
            <a:pPr lvl="1"/>
            <a:r>
              <a:rPr lang="en-US" dirty="0" smtClean="0"/>
              <a:t>Ex. Why more efficient for </a:t>
            </a:r>
            <a:r>
              <a:rPr lang="el-GR" dirty="0" smtClean="0">
                <a:latin typeface="Calibri" pitchFamily="34" charset="0"/>
              </a:rPr>
              <a:t>α</a:t>
            </a:r>
            <a:r>
              <a:rPr lang="en-US" dirty="0" smtClean="0"/>
              <a:t> </a:t>
            </a:r>
            <a:r>
              <a:rPr lang="en-US" dirty="0" err="1" smtClean="0"/>
              <a:t>vs</a:t>
            </a:r>
            <a:r>
              <a:rPr lang="en-US" dirty="0" smtClean="0">
                <a:latin typeface="Candara" pitchFamily="34" charset="0"/>
              </a:rPr>
              <a:t> </a:t>
            </a:r>
            <a:r>
              <a:rPr lang="el-GR" dirty="0" smtClean="0">
                <a:latin typeface="Candara" pitchFamily="34" charset="0"/>
              </a:rPr>
              <a:t>γ</a:t>
            </a:r>
            <a:r>
              <a:rPr lang="en-US" dirty="0" smtClean="0"/>
              <a:t>?</a:t>
            </a:r>
            <a:endParaRPr lang="en-US" dirty="0" smtClean="0"/>
          </a:p>
        </p:txBody>
      </p:sp>
      <p:pic>
        <p:nvPicPr>
          <p:cNvPr id="8" name="Picture 2" descr="I:\DCIM\109NIKON\DSCN1232.JPG"/>
          <p:cNvPicPr>
            <a:picLocks noGrp="1" noChangeAspect="1" noChangeArrowheads="1"/>
          </p:cNvPicPr>
          <p:nvPr>
            <p:ph sz="half" idx="2"/>
          </p:nvPr>
        </p:nvPicPr>
        <p:blipFill>
          <a:blip r:embed="rId2" cstate="print"/>
          <a:srcRect/>
          <a:stretch>
            <a:fillRect/>
          </a:stretch>
        </p:blipFill>
        <p:spPr bwMode="auto">
          <a:xfrm>
            <a:off x="4521939" y="2343088"/>
            <a:ext cx="4164861" cy="3124781"/>
          </a:xfrm>
          <a:prstGeom prst="rect">
            <a:avLst/>
          </a:prstGeom>
        </p:spPr>
        <p:style>
          <a:lnRef idx="1">
            <a:schemeClr val="accent3"/>
          </a:lnRef>
          <a:fillRef idx="3">
            <a:schemeClr val="accent3"/>
          </a:fillRef>
          <a:effectRef idx="2">
            <a:schemeClr val="accent3"/>
          </a:effectRef>
          <a:fontRef idx="minor">
            <a:schemeClr val="lt1"/>
          </a:fontRef>
        </p:style>
      </p:pic>
      <p:sp>
        <p:nvSpPr>
          <p:cNvPr id="9" name="TextBox 8"/>
          <p:cNvSpPr txBox="1"/>
          <p:nvPr/>
        </p:nvSpPr>
        <p:spPr>
          <a:xfrm>
            <a:off x="4724400" y="1752600"/>
            <a:ext cx="3810000" cy="46166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el-GR" dirty="0" smtClean="0">
                <a:solidFill>
                  <a:sysClr val="windowText" lastClr="000000"/>
                </a:solidFill>
              </a:rPr>
              <a:t>α</a:t>
            </a:r>
            <a:r>
              <a:rPr lang="en-US" dirty="0" smtClean="0">
                <a:solidFill>
                  <a:sysClr val="windowText" lastClr="000000"/>
                </a:solidFill>
              </a:rPr>
              <a:t>’s, </a:t>
            </a:r>
            <a:r>
              <a:rPr lang="el-GR" dirty="0" smtClean="0">
                <a:solidFill>
                  <a:sysClr val="windowText" lastClr="000000"/>
                </a:solidFill>
              </a:rPr>
              <a:t>β</a:t>
            </a:r>
            <a:r>
              <a:rPr lang="en-US" dirty="0" smtClean="0">
                <a:solidFill>
                  <a:sysClr val="windowText" lastClr="000000"/>
                </a:solidFill>
              </a:rPr>
              <a:t>’s, </a:t>
            </a:r>
            <a:r>
              <a:rPr lang="el-GR" dirty="0" smtClean="0">
                <a:solidFill>
                  <a:sysClr val="windowText" lastClr="000000"/>
                </a:solidFill>
              </a:rPr>
              <a:t>γ</a:t>
            </a:r>
            <a:r>
              <a:rPr lang="en-US" dirty="0" smtClean="0">
                <a:solidFill>
                  <a:sysClr val="windowText" lastClr="000000"/>
                </a:solidFill>
              </a:rPr>
              <a:t>’s – OH MY!</a:t>
            </a:r>
            <a:endParaRPr lang="en-US" dirty="0">
              <a:solidFill>
                <a:sysClr val="windowText" lastClr="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7315200" cy="1143000"/>
          </a:xfrm>
          <a:solidFill>
            <a:srgbClr val="CCFFCC"/>
          </a:solidFill>
          <a:ln>
            <a:noFill/>
          </a:ln>
          <a:effectLst>
            <a:glow rad="1397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t>Lab </a:t>
            </a:r>
            <a:r>
              <a:rPr lang="en-US" dirty="0" smtClean="0"/>
              <a:t>Work &amp; Practical Exercises</a:t>
            </a:r>
            <a:endParaRPr lang="en-US" dirty="0"/>
          </a:p>
        </p:txBody>
      </p:sp>
      <p:sp>
        <p:nvSpPr>
          <p:cNvPr id="4" name="Content Placeholder 3"/>
          <p:cNvSpPr>
            <a:spLocks noGrp="1"/>
          </p:cNvSpPr>
          <p:nvPr>
            <p:ph sz="half" idx="1"/>
          </p:nvPr>
        </p:nvSpPr>
        <p:spPr>
          <a:xfrm>
            <a:off x="457200" y="1676400"/>
            <a:ext cx="4191000" cy="4495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lstStyle/>
          <a:p>
            <a:r>
              <a:rPr lang="en-US" dirty="0" smtClean="0">
                <a:solidFill>
                  <a:schemeClr val="tx1"/>
                </a:solidFill>
              </a:rPr>
              <a:t>Sample Count Time </a:t>
            </a:r>
            <a:r>
              <a:rPr lang="en-US" dirty="0" err="1" smtClean="0">
                <a:solidFill>
                  <a:schemeClr val="tx1"/>
                </a:solidFill>
              </a:rPr>
              <a:t>vs</a:t>
            </a:r>
            <a:r>
              <a:rPr lang="en-US" dirty="0" smtClean="0">
                <a:solidFill>
                  <a:schemeClr val="tx1"/>
                </a:solidFill>
              </a:rPr>
              <a:t> Error</a:t>
            </a:r>
          </a:p>
          <a:p>
            <a:pPr lvl="1"/>
            <a:r>
              <a:rPr lang="en-US" dirty="0" smtClean="0">
                <a:solidFill>
                  <a:schemeClr val="tx1"/>
                </a:solidFill>
              </a:rPr>
              <a:t>GM detector w/ </a:t>
            </a:r>
            <a:r>
              <a:rPr lang="en-US" baseline="30000" dirty="0" smtClean="0">
                <a:solidFill>
                  <a:schemeClr val="tx1"/>
                </a:solidFill>
              </a:rPr>
              <a:t>137</a:t>
            </a:r>
            <a:r>
              <a:rPr lang="en-US" dirty="0" smtClean="0">
                <a:solidFill>
                  <a:schemeClr val="tx1"/>
                </a:solidFill>
              </a:rPr>
              <a:t>Cs</a:t>
            </a:r>
          </a:p>
          <a:p>
            <a:pPr lvl="1"/>
            <a:r>
              <a:rPr lang="en-US" dirty="0" smtClean="0">
                <a:solidFill>
                  <a:schemeClr val="tx1"/>
                </a:solidFill>
              </a:rPr>
              <a:t>System MDA</a:t>
            </a:r>
          </a:p>
          <a:p>
            <a:pPr lvl="1"/>
            <a:r>
              <a:rPr lang="en-US" dirty="0" smtClean="0">
                <a:solidFill>
                  <a:schemeClr val="tx1"/>
                </a:solidFill>
              </a:rPr>
              <a:t>Optimum Count Time</a:t>
            </a:r>
          </a:p>
          <a:p>
            <a:r>
              <a:rPr lang="en-US" dirty="0" smtClean="0">
                <a:solidFill>
                  <a:schemeClr val="tx1"/>
                </a:solidFill>
              </a:rPr>
              <a:t>Quality Control</a:t>
            </a:r>
          </a:p>
          <a:p>
            <a:pPr lvl="1"/>
            <a:r>
              <a:rPr lang="en-US" dirty="0" smtClean="0">
                <a:solidFill>
                  <a:schemeClr val="tx1"/>
                </a:solidFill>
              </a:rPr>
              <a:t>Chi Squared Test</a:t>
            </a:r>
          </a:p>
          <a:p>
            <a:pPr lvl="1"/>
            <a:r>
              <a:rPr lang="en-US" dirty="0" smtClean="0">
                <a:solidFill>
                  <a:schemeClr val="tx1"/>
                </a:solidFill>
              </a:rPr>
              <a:t>Monthly QC Chart</a:t>
            </a:r>
            <a:endParaRPr lang="en-US" dirty="0" smtClean="0">
              <a:solidFill>
                <a:schemeClr val="tx1"/>
              </a:solidFill>
            </a:endParaRPr>
          </a:p>
        </p:txBody>
      </p:sp>
      <p:pic>
        <p:nvPicPr>
          <p:cNvPr id="6" name="Picture 4" descr="E:\New Photos\DSCN0616.JPG"/>
          <p:cNvPicPr>
            <a:picLocks noGrp="1" noChangeAspect="1" noChangeArrowheads="1"/>
          </p:cNvPicPr>
          <p:nvPr>
            <p:ph sz="half" idx="2"/>
          </p:nvPr>
        </p:nvPicPr>
        <p:blipFill>
          <a:blip r:embed="rId2" cstate="print"/>
          <a:srcRect/>
          <a:stretch>
            <a:fillRect/>
          </a:stretch>
        </p:blipFill>
        <p:spPr bwMode="auto">
          <a:xfrm>
            <a:off x="4343400" y="2438400"/>
            <a:ext cx="4037824" cy="302946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1371600"/>
            <a:ext cx="8686800" cy="1676400"/>
          </a:xfr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a:normAutofit/>
          </a:bodyPr>
          <a:lstStyle/>
          <a:p>
            <a:pPr algn="l"/>
            <a:r>
              <a:rPr lang="en-US" sz="4800" dirty="0" smtClean="0">
                <a:latin typeface="Comic Sans MS" pitchFamily="66" charset="0"/>
              </a:rPr>
              <a:t> </a:t>
            </a:r>
            <a:r>
              <a:rPr lang="en-US" sz="4400" dirty="0" smtClean="0">
                <a:effectLst/>
                <a:latin typeface="Comic Sans MS" pitchFamily="66" charset="0"/>
              </a:rPr>
              <a:t>Know </a:t>
            </a:r>
            <a:r>
              <a:rPr lang="en-US" sz="4400" dirty="0" smtClean="0">
                <a:effectLst/>
                <a:latin typeface="Comic Sans MS" pitchFamily="66" charset="0"/>
              </a:rPr>
              <a:t>Statistics, </a:t>
            </a:r>
            <a:br>
              <a:rPr lang="en-US" sz="4400" dirty="0" smtClean="0">
                <a:effectLst/>
                <a:latin typeface="Comic Sans MS" pitchFamily="66" charset="0"/>
              </a:rPr>
            </a:br>
            <a:r>
              <a:rPr lang="en-US" sz="4400" dirty="0" smtClean="0">
                <a:effectLst/>
                <a:latin typeface="Comic Sans MS" pitchFamily="66" charset="0"/>
              </a:rPr>
              <a:t>	Know Rad Protection…</a:t>
            </a:r>
            <a:endParaRPr lang="en-US" sz="4400" dirty="0">
              <a:effectLst/>
              <a:latin typeface="Comic Sans MS" pitchFamily="66" charset="0"/>
            </a:endParaRPr>
          </a:p>
        </p:txBody>
      </p:sp>
      <p:sp>
        <p:nvSpPr>
          <p:cNvPr id="5" name="Subtitle 4"/>
          <p:cNvSpPr>
            <a:spLocks noGrp="1"/>
          </p:cNvSpPr>
          <p:nvPr>
            <p:ph type="subTitle" idx="1"/>
          </p:nvPr>
        </p:nvSpPr>
        <p:spPr>
          <a:xfrm>
            <a:off x="685800" y="3505200"/>
            <a:ext cx="8153400" cy="1828800"/>
          </a:xfr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lstStyle/>
          <a:p>
            <a:pPr algn="l"/>
            <a:r>
              <a:rPr lang="en-US" sz="4800" b="1" dirty="0" smtClean="0">
                <a:latin typeface="Comic Sans MS" pitchFamily="66" charset="0"/>
              </a:rPr>
              <a:t> </a:t>
            </a:r>
            <a:r>
              <a:rPr lang="en-US" sz="4800" cap="all" dirty="0" smtClean="0">
                <a:solidFill>
                  <a:sysClr val="windowText" lastClr="000000"/>
                </a:solidFill>
                <a:latin typeface="Comic Sans MS" pitchFamily="66" charset="0"/>
              </a:rPr>
              <a:t>No Statistics, </a:t>
            </a:r>
          </a:p>
          <a:p>
            <a:pPr algn="l"/>
            <a:r>
              <a:rPr lang="en-US" sz="4800" cap="all" dirty="0" smtClean="0">
                <a:solidFill>
                  <a:sysClr val="windowText" lastClr="000000"/>
                </a:solidFill>
                <a:latin typeface="Comic Sans MS" pitchFamily="66" charset="0"/>
              </a:rPr>
              <a:t>   </a:t>
            </a:r>
            <a:r>
              <a:rPr lang="en-US" sz="4800" cap="all" dirty="0" smtClean="0">
                <a:solidFill>
                  <a:sysClr val="windowText" lastClr="000000"/>
                </a:solidFill>
                <a:latin typeface="Comic Sans MS" pitchFamily="66" charset="0"/>
              </a:rPr>
              <a:t>No Rad Protection.</a:t>
            </a:r>
            <a:endParaRPr lang="en-US" sz="4800" cap="all" dirty="0">
              <a:solidFill>
                <a:sysClr val="windowText" lastClr="000000"/>
              </a:solidFill>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I:\DCIM\109NIKON\DSCN1219.JPG"/>
          <p:cNvPicPr>
            <a:picLocks noChangeAspect="1" noChangeArrowheads="1"/>
          </p:cNvPicPr>
          <p:nvPr/>
        </p:nvPicPr>
        <p:blipFill>
          <a:blip r:embed="rId2" cstate="print"/>
          <a:srcRect/>
          <a:stretch>
            <a:fillRect/>
          </a:stretch>
        </p:blipFill>
        <p:spPr bwMode="auto">
          <a:xfrm>
            <a:off x="1371600" y="1600200"/>
            <a:ext cx="6248400" cy="4686300"/>
          </a:xfrm>
          <a:prstGeom prst="rect">
            <a:avLst/>
          </a:prstGeom>
          <a:noFill/>
          <a:ln w="9525">
            <a:noFill/>
            <a:miter lim="800000"/>
            <a:headEnd/>
            <a:tailEnd/>
          </a:ln>
          <a:effectLst>
            <a:softEdge rad="635000"/>
          </a:effectLst>
        </p:spPr>
      </p:pic>
      <p:sp>
        <p:nvSpPr>
          <p:cNvPr id="31746" name="Title 1"/>
          <p:cNvSpPr>
            <a:spLocks noGrp="1"/>
          </p:cNvSpPr>
          <p:nvPr>
            <p:ph type="title"/>
          </p:nvPr>
        </p:nvSpPr>
        <p:spPr>
          <a:xfrm>
            <a:off x="1981200" y="381000"/>
            <a:ext cx="5562600" cy="1219200"/>
          </a:xfrm>
          <a:solidFill>
            <a:srgbClr val="CCFFCC"/>
          </a:solidFill>
          <a:ln>
            <a:noFill/>
          </a:ln>
          <a:effectLst>
            <a:glow rad="1397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solidFill>
                  <a:schemeClr val="tx1"/>
                </a:solidFill>
              </a:rPr>
              <a:t>Questions &amp; Answers</a:t>
            </a:r>
          </a:p>
        </p:txBody>
      </p:sp>
      <p:pic>
        <p:nvPicPr>
          <p:cNvPr id="4" name="Content Placeholder 3" descr="question mark.png"/>
          <p:cNvPicPr>
            <a:picLocks noGrp="1" noChangeAspect="1"/>
          </p:cNvPicPr>
          <p:nvPr>
            <p:ph idx="1"/>
          </p:nvPr>
        </p:nvPicPr>
        <p:blipFill>
          <a:blip r:embed="rId3" cstate="print"/>
          <a:srcRect/>
          <a:stretch>
            <a:fillRect/>
          </a:stretch>
        </p:blipFill>
        <p:spPr>
          <a:xfrm>
            <a:off x="3508375" y="1981200"/>
            <a:ext cx="2127250" cy="4114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triangle" w="lg" len="lg"/>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triangle" w="lg" len="lg"/>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rek">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17638</TotalTime>
  <Words>855</Words>
  <Application>Microsoft Office PowerPoint</Application>
  <PresentationFormat>On-screen Show (4:3)</PresentationFormat>
  <Paragraphs>122</Paragraphs>
  <Slides>12</Slides>
  <Notes>4</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Blank Presentation</vt:lpstr>
      <vt:lpstr>Trek</vt:lpstr>
      <vt:lpstr>   Counting Statistics for RPTs  An Overview of Concepts Taught in the Aiken Tech RPT Program    </vt:lpstr>
      <vt:lpstr> Statistical thinking will one day be     as necessary for efficient    citizenship as the ability to read   and write. </vt:lpstr>
      <vt:lpstr>Which Concepts to Teach and Why?</vt:lpstr>
      <vt:lpstr>Slide 4</vt:lpstr>
      <vt:lpstr>Learning Outcomes (cont’d) Upon the completion of this lesson, the student will be able to: </vt:lpstr>
      <vt:lpstr>Learning Outcomes (cont’d) Upon completion of this lesson, the student will be able to:</vt:lpstr>
      <vt:lpstr>Slide 7</vt:lpstr>
      <vt:lpstr>Slide 8</vt:lpstr>
      <vt:lpstr>Lab Work &amp; Practical Exercises</vt:lpstr>
      <vt:lpstr>Lab Work &amp; Practical Exercises</vt:lpstr>
      <vt:lpstr> Know Statistics,   Know Rad Protection…</vt:lpstr>
      <vt:lpstr>Questions &amp; Answers</vt:lpstr>
    </vt:vector>
  </TitlesOfParts>
  <Company>Fort Bragg, 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speights</dc:creator>
  <cp:lastModifiedBy>millerw</cp:lastModifiedBy>
  <cp:revision>1175</cp:revision>
  <cp:lastPrinted>2001-05-09T19:35:39Z</cp:lastPrinted>
  <dcterms:created xsi:type="dcterms:W3CDTF">1998-09-21T20:28:52Z</dcterms:created>
  <dcterms:modified xsi:type="dcterms:W3CDTF">2011-04-08T21:06:34Z</dcterms:modified>
</cp:coreProperties>
</file>